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theme/theme5.xml" ContentType="application/vnd.openxmlformats-officedocument.theme+xml"/>
  <Override PartName="/ppt/slideLayouts/slideLayout9.xml" ContentType="application/vnd.openxmlformats-officedocument.presentationml.slideLayout+xml"/>
  <Override PartName="/ppt/theme/theme6.xml" ContentType="application/vnd.openxmlformats-officedocument.theme+xml"/>
  <Override PartName="/ppt/slideLayouts/slideLayout10.xml" ContentType="application/vnd.openxmlformats-officedocument.presentationml.slideLayout+xml"/>
  <Override PartName="/ppt/theme/theme7.xml" ContentType="application/vnd.openxmlformats-officedocument.theme+xml"/>
  <Override PartName="/ppt/slideLayouts/slideLayout11.xml" ContentType="application/vnd.openxmlformats-officedocument.presentationml.slideLayout+xml"/>
  <Override PartName="/ppt/theme/theme8.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9.xml" ContentType="application/vnd.openxmlformats-officedocument.theme+xml"/>
  <Override PartName="/ppt/slideLayouts/slideLayout15.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6" r:id="rId1"/>
    <p:sldMasterId id="2147483672" r:id="rId2"/>
    <p:sldMasterId id="2147483676" r:id="rId3"/>
    <p:sldMasterId id="2147483678" r:id="rId4"/>
    <p:sldMasterId id="2147483680" r:id="rId5"/>
    <p:sldMasterId id="2147483660" r:id="rId6"/>
    <p:sldMasterId id="2147483668" r:id="rId7"/>
    <p:sldMasterId id="2147483664" r:id="rId8"/>
    <p:sldMasterId id="2147483670" r:id="rId9"/>
    <p:sldMasterId id="2147483674" r:id="rId10"/>
  </p:sldMasterIdLst>
  <p:notesMasterIdLst>
    <p:notesMasterId r:id="rId20"/>
  </p:notesMasterIdLst>
  <p:sldIdLst>
    <p:sldId id="301" r:id="rId11"/>
    <p:sldId id="328" r:id="rId12"/>
    <p:sldId id="329" r:id="rId13"/>
    <p:sldId id="319" r:id="rId14"/>
    <p:sldId id="318" r:id="rId15"/>
    <p:sldId id="322" r:id="rId16"/>
    <p:sldId id="321" r:id="rId17"/>
    <p:sldId id="316" r:id="rId18"/>
    <p:sldId id="330" r:id="rId1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43" autoAdjust="0"/>
    <p:restoredTop sz="94660"/>
  </p:normalViewPr>
  <p:slideViewPr>
    <p:cSldViewPr snapToGrid="0" snapToObjects="1">
      <p:cViewPr>
        <p:scale>
          <a:sx n="144" d="100"/>
          <a:sy n="144" d="100"/>
        </p:scale>
        <p:origin x="-96" y="-42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slide" Target="slides/slide9.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16CE96-B57C-5949-BC55-340F64787FF2}" type="datetimeFigureOut">
              <a:rPr lang="en-US" smtClean="0"/>
              <a:t>2019-08-01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0805785-BEBE-664C-A13F-B15DCE228FEA}" type="slidenum">
              <a:rPr lang="en-US" smtClean="0"/>
              <a:t>‹#›</a:t>
            </a:fld>
            <a:endParaRPr lang="en-US"/>
          </a:p>
        </p:txBody>
      </p:sp>
    </p:spTree>
    <p:extLst>
      <p:ext uri="{BB962C8B-B14F-4D97-AF65-F5344CB8AC3E}">
        <p14:creationId xmlns:p14="http://schemas.microsoft.com/office/powerpoint/2010/main" val="365010106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2"/>
          <p:cNvSpPr>
            <a:spLocks noGrp="1"/>
          </p:cNvSpPr>
          <p:nvPr>
            <p:ph type="body" sz="quarter" idx="25" hasCustomPrompt="1"/>
          </p:nvPr>
        </p:nvSpPr>
        <p:spPr>
          <a:xfrm>
            <a:off x="466725" y="669925"/>
            <a:ext cx="6629400" cy="322263"/>
          </a:xfrm>
        </p:spPr>
        <p:txBody>
          <a:bodyPr lIns="91440" tIns="0" rIns="0"/>
          <a:lstStyle>
            <a:lvl1pPr marL="0" indent="0">
              <a:buNone/>
              <a:defRPr sz="1200" b="0" baseline="0">
                <a:solidFill>
                  <a:srgbClr val="FF0000"/>
                </a:solidFill>
              </a:defRPr>
            </a:lvl1pPr>
          </a:lstStyle>
          <a:p>
            <a:pPr lvl="0"/>
            <a:r>
              <a:rPr lang="en-US" dirty="0"/>
              <a:t>SUBTITLE OR DESCRIPTION GOES HERE</a:t>
            </a:r>
          </a:p>
        </p:txBody>
      </p:sp>
      <p:sp>
        <p:nvSpPr>
          <p:cNvPr id="13" name="Text Placeholder 12"/>
          <p:cNvSpPr>
            <a:spLocks noGrp="1"/>
          </p:cNvSpPr>
          <p:nvPr>
            <p:ph type="body" sz="quarter" idx="26"/>
          </p:nvPr>
        </p:nvSpPr>
        <p:spPr>
          <a:xfrm>
            <a:off x="468313" y="1208088"/>
            <a:ext cx="7989887" cy="3133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7"/>
          <p:cNvSpPr>
            <a:spLocks noGrp="1"/>
          </p:cNvSpPr>
          <p:nvPr>
            <p:ph type="body" sz="quarter" idx="27" hasCustomPrompt="1"/>
          </p:nvPr>
        </p:nvSpPr>
        <p:spPr>
          <a:xfrm>
            <a:off x="468313" y="230188"/>
            <a:ext cx="6627812" cy="439737"/>
          </a:xfrm>
        </p:spPr>
        <p:txBody>
          <a:bodyPr/>
          <a:lstStyle>
            <a:lvl1pPr marL="0" indent="0">
              <a:buNone/>
              <a:defRPr sz="2800" b="1" baseline="0">
                <a:solidFill>
                  <a:schemeClr val="tx1">
                    <a:lumMod val="75000"/>
                    <a:lumOff val="25000"/>
                  </a:schemeClr>
                </a:solidFill>
              </a:defRPr>
            </a:lvl1pPr>
          </a:lstStyle>
          <a:p>
            <a:pPr lvl="0"/>
            <a:r>
              <a:rPr lang="en-US" dirty="0"/>
              <a:t>HEADLINE GOES HERE</a:t>
            </a:r>
          </a:p>
        </p:txBody>
      </p:sp>
    </p:spTree>
    <p:extLst>
      <p:ext uri="{BB962C8B-B14F-4D97-AF65-F5344CB8AC3E}">
        <p14:creationId xmlns:p14="http://schemas.microsoft.com/office/powerpoint/2010/main" val="36022022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2337897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Text Placeholder 2"/>
          <p:cNvSpPr>
            <a:spLocks noGrp="1"/>
          </p:cNvSpPr>
          <p:nvPr>
            <p:ph type="body" sz="quarter" idx="25" hasCustomPrompt="1"/>
          </p:nvPr>
        </p:nvSpPr>
        <p:spPr>
          <a:xfrm>
            <a:off x="466725" y="669925"/>
            <a:ext cx="6629400" cy="322263"/>
          </a:xfrm>
        </p:spPr>
        <p:txBody>
          <a:bodyPr lIns="91440" tIns="0" rIns="0"/>
          <a:lstStyle>
            <a:lvl1pPr marL="0" indent="0">
              <a:buNone/>
              <a:defRPr sz="1200" b="0" baseline="0">
                <a:solidFill>
                  <a:srgbClr val="FF0000"/>
                </a:solidFill>
              </a:defRPr>
            </a:lvl1pPr>
          </a:lstStyle>
          <a:p>
            <a:pPr lvl="0"/>
            <a:r>
              <a:rPr lang="en-US" dirty="0"/>
              <a:t>SUBTITLE OR DESCRIPTION GOES HERE</a:t>
            </a:r>
          </a:p>
        </p:txBody>
      </p:sp>
      <p:sp>
        <p:nvSpPr>
          <p:cNvPr id="13" name="Text Placeholder 12"/>
          <p:cNvSpPr>
            <a:spLocks noGrp="1"/>
          </p:cNvSpPr>
          <p:nvPr>
            <p:ph type="body" sz="quarter" idx="26"/>
          </p:nvPr>
        </p:nvSpPr>
        <p:spPr>
          <a:xfrm>
            <a:off x="468313" y="1208088"/>
            <a:ext cx="7989887" cy="3133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7"/>
          <p:cNvSpPr>
            <a:spLocks noGrp="1"/>
          </p:cNvSpPr>
          <p:nvPr>
            <p:ph type="body" sz="quarter" idx="27" hasCustomPrompt="1"/>
          </p:nvPr>
        </p:nvSpPr>
        <p:spPr>
          <a:xfrm>
            <a:off x="468313" y="230188"/>
            <a:ext cx="6627812" cy="439737"/>
          </a:xfrm>
        </p:spPr>
        <p:txBody>
          <a:bodyPr/>
          <a:lstStyle>
            <a:lvl1pPr marL="0" indent="0">
              <a:buNone/>
              <a:defRPr sz="2800" b="1" baseline="0">
                <a:solidFill>
                  <a:schemeClr val="tx1">
                    <a:lumMod val="75000"/>
                    <a:lumOff val="25000"/>
                  </a:schemeClr>
                </a:solidFill>
              </a:defRPr>
            </a:lvl1pPr>
          </a:lstStyle>
          <a:p>
            <a:pPr lvl="0"/>
            <a:r>
              <a:rPr lang="en-US" dirty="0"/>
              <a:t>HEADLINE GOES HERE</a:t>
            </a:r>
          </a:p>
        </p:txBody>
      </p:sp>
    </p:spTree>
    <p:extLst>
      <p:ext uri="{BB962C8B-B14F-4D97-AF65-F5344CB8AC3E}">
        <p14:creationId xmlns:p14="http://schemas.microsoft.com/office/powerpoint/2010/main" val="8739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4248526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1904708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3577521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42941908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214826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amp;PV 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3"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11"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2208628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19534925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3"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4"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4588416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3020550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8" name="Text Placeholder 2"/>
          <p:cNvSpPr>
            <a:spLocks noGrp="1"/>
          </p:cNvSpPr>
          <p:nvPr>
            <p:ph type="body" sz="quarter" idx="25" hasCustomPrompt="1"/>
          </p:nvPr>
        </p:nvSpPr>
        <p:spPr>
          <a:xfrm>
            <a:off x="466725" y="669925"/>
            <a:ext cx="6629400" cy="322263"/>
          </a:xfrm>
        </p:spPr>
        <p:txBody>
          <a:bodyPr lIns="91440" tIns="0" rIns="0"/>
          <a:lstStyle>
            <a:lvl1pPr marL="0" indent="0">
              <a:buNone/>
              <a:defRPr sz="1200" b="0" baseline="0">
                <a:solidFill>
                  <a:srgbClr val="FF0000"/>
                </a:solidFill>
              </a:defRPr>
            </a:lvl1pPr>
          </a:lstStyle>
          <a:p>
            <a:pPr lvl="0"/>
            <a:r>
              <a:rPr lang="en-US" dirty="0"/>
              <a:t>SUBTITLE OR DESCRIPTION GOES HERE</a:t>
            </a:r>
          </a:p>
        </p:txBody>
      </p:sp>
      <p:sp>
        <p:nvSpPr>
          <p:cNvPr id="13" name="Text Placeholder 12"/>
          <p:cNvSpPr>
            <a:spLocks noGrp="1"/>
          </p:cNvSpPr>
          <p:nvPr>
            <p:ph type="body" sz="quarter" idx="26"/>
          </p:nvPr>
        </p:nvSpPr>
        <p:spPr>
          <a:xfrm>
            <a:off x="468313" y="1208088"/>
            <a:ext cx="7989887" cy="3133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7"/>
          <p:cNvSpPr>
            <a:spLocks noGrp="1"/>
          </p:cNvSpPr>
          <p:nvPr>
            <p:ph type="body" sz="quarter" idx="27" hasCustomPrompt="1"/>
          </p:nvPr>
        </p:nvSpPr>
        <p:spPr>
          <a:xfrm>
            <a:off x="468313" y="230188"/>
            <a:ext cx="6627812" cy="439737"/>
          </a:xfrm>
        </p:spPr>
        <p:txBody>
          <a:bodyPr/>
          <a:lstStyle>
            <a:lvl1pPr marL="0" indent="0">
              <a:buNone/>
              <a:defRPr sz="2800" b="1" baseline="0">
                <a:solidFill>
                  <a:schemeClr val="tx1">
                    <a:lumMod val="75000"/>
                    <a:lumOff val="25000"/>
                  </a:schemeClr>
                </a:solidFill>
              </a:defRPr>
            </a:lvl1pPr>
          </a:lstStyle>
          <a:p>
            <a:pPr lvl="0"/>
            <a:r>
              <a:rPr lang="en-US" dirty="0"/>
              <a:t>HEADLINE GOES HERE</a:t>
            </a:r>
          </a:p>
        </p:txBody>
      </p:sp>
    </p:spTree>
    <p:extLst>
      <p:ext uri="{BB962C8B-B14F-4D97-AF65-F5344CB8AC3E}">
        <p14:creationId xmlns:p14="http://schemas.microsoft.com/office/powerpoint/2010/main" val="979380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25841860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506706" y="843558"/>
            <a:ext cx="4164552" cy="1872208"/>
          </a:xfrm>
          <a:prstGeom prst="rect">
            <a:avLst/>
          </a:prstGeom>
        </p:spPr>
        <p:txBody>
          <a:bodyPr lIns="91440" rIns="0"/>
          <a:lstStyle>
            <a:lvl1pPr algn="l">
              <a:lnSpc>
                <a:spcPct val="70000"/>
              </a:lnSpc>
              <a:defRPr sz="4000" b="1" i="0">
                <a:solidFill>
                  <a:schemeClr val="tx1">
                    <a:lumMod val="75000"/>
                    <a:lumOff val="25000"/>
                  </a:schemeClr>
                </a:solidFill>
                <a:latin typeface="Arial"/>
                <a:cs typeface="Arial"/>
              </a:defRPr>
            </a:lvl1pPr>
          </a:lstStyle>
          <a:p>
            <a:r>
              <a:rPr lang="en-US" dirty="0"/>
              <a:t>WELCOME</a:t>
            </a:r>
            <a:br>
              <a:rPr lang="en-US" dirty="0"/>
            </a:br>
            <a:r>
              <a:rPr lang="en-US" dirty="0"/>
              <a:t>TO OUR</a:t>
            </a:r>
            <a:br>
              <a:rPr lang="en-US" dirty="0"/>
            </a:br>
            <a:r>
              <a:rPr lang="en-US" dirty="0"/>
              <a:t>AWESOME</a:t>
            </a:r>
            <a:br>
              <a:rPr lang="en-US" dirty="0"/>
            </a:br>
            <a:r>
              <a:rPr lang="en-US" dirty="0"/>
              <a:t>PRESENTATION</a:t>
            </a:r>
          </a:p>
        </p:txBody>
      </p:sp>
      <p:sp>
        <p:nvSpPr>
          <p:cNvPr id="8" name="Subtitle 2"/>
          <p:cNvSpPr>
            <a:spLocks noGrp="1"/>
          </p:cNvSpPr>
          <p:nvPr>
            <p:ph type="subTitle" idx="1" hasCustomPrompt="1"/>
          </p:nvPr>
        </p:nvSpPr>
        <p:spPr>
          <a:xfrm>
            <a:off x="506706" y="2611190"/>
            <a:ext cx="3791564" cy="370114"/>
          </a:xfrm>
          <a:prstGeom prst="rect">
            <a:avLst/>
          </a:prstGeom>
        </p:spPr>
        <p:txBody>
          <a:bodyPr lIns="91440" rIns="0"/>
          <a:lstStyle>
            <a:lvl1pPr marL="0" indent="0" algn="l">
              <a:buNone/>
              <a:defRPr sz="1200">
                <a:solidFill>
                  <a:srgbClr val="FF0000"/>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OR DESCRIPTION HERE</a:t>
            </a:r>
          </a:p>
        </p:txBody>
      </p:sp>
      <p:sp>
        <p:nvSpPr>
          <p:cNvPr id="9" name="Text Placeholder 10"/>
          <p:cNvSpPr>
            <a:spLocks noGrp="1"/>
          </p:cNvSpPr>
          <p:nvPr>
            <p:ph type="body" sz="quarter" idx="11" hasCustomPrompt="1"/>
          </p:nvPr>
        </p:nvSpPr>
        <p:spPr>
          <a:xfrm>
            <a:off x="506413" y="3579862"/>
            <a:ext cx="1922462" cy="274637"/>
          </a:xfrm>
          <a:prstGeom prst="rect">
            <a:avLst/>
          </a:prstGeom>
        </p:spPr>
        <p:txBody>
          <a:bodyPr vert="horz" lIns="91440" rIns="0"/>
          <a:lstStyle>
            <a:lvl1pPr marL="0" marR="0" indent="0" algn="l" defTabSz="457200" rtl="0" eaLnBrk="1" fontAlgn="auto" latinLnBrk="0" hangingPunct="1">
              <a:lnSpc>
                <a:spcPct val="100000"/>
              </a:lnSpc>
              <a:spcBef>
                <a:spcPct val="20000"/>
              </a:spcBef>
              <a:spcAft>
                <a:spcPts val="0"/>
              </a:spcAft>
              <a:buClrTx/>
              <a:buSzTx/>
              <a:buFont typeface="Arial"/>
              <a:buNone/>
              <a:tabLst/>
              <a:defRPr sz="1000">
                <a:latin typeface="Arial"/>
                <a:cs typeface="Arial"/>
              </a:defRPr>
            </a:lvl1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lang="en-US" dirty="0"/>
              <a:t>Dateline Here 2016</a:t>
            </a:r>
          </a:p>
          <a:p>
            <a:pPr lvl="0"/>
            <a:endParaRPr lang="en-US" dirty="0"/>
          </a:p>
        </p:txBody>
      </p:sp>
    </p:spTree>
    <p:extLst>
      <p:ext uri="{BB962C8B-B14F-4D97-AF65-F5344CB8AC3E}">
        <p14:creationId xmlns:p14="http://schemas.microsoft.com/office/powerpoint/2010/main" val="23622350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2.xml"/><Relationship Id="rId1" Type="http://schemas.openxmlformats.org/officeDocument/2006/relationships/slideLayout" Target="../slideLayouts/slideLayout5.xml"/><Relationship Id="rId4" Type="http://schemas.openxmlformats.org/officeDocument/2006/relationships/image" Target="../media/image2.emf"/></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6.xml"/><Relationship Id="rId4" Type="http://schemas.openxmlformats.org/officeDocument/2006/relationships/image" Target="../media/image2.emf"/></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4.xml"/><Relationship Id="rId1" Type="http://schemas.openxmlformats.org/officeDocument/2006/relationships/slideLayout" Target="../slideLayouts/slideLayout7.xml"/><Relationship Id="rId4" Type="http://schemas.openxmlformats.org/officeDocument/2006/relationships/image" Target="../media/image2.emf"/></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5.xml"/><Relationship Id="rId1" Type="http://schemas.openxmlformats.org/officeDocument/2006/relationships/slideLayout" Target="../slideLayouts/slideLayout8.xml"/><Relationship Id="rId4" Type="http://schemas.openxmlformats.org/officeDocument/2006/relationships/image" Target="../media/image2.emf"/></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6.xml"/><Relationship Id="rId1" Type="http://schemas.openxmlformats.org/officeDocument/2006/relationships/slideLayout" Target="../slideLayouts/slideLayout9.xml"/><Relationship Id="rId4" Type="http://schemas.openxmlformats.org/officeDocument/2006/relationships/image" Target="../media/image2.emf"/></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theme" Target="../theme/theme7.xml"/><Relationship Id="rId1" Type="http://schemas.openxmlformats.org/officeDocument/2006/relationships/slideLayout" Target="../slideLayouts/slideLayout10.xml"/><Relationship Id="rId4" Type="http://schemas.openxmlformats.org/officeDocument/2006/relationships/image" Target="../media/image2.emf"/></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theme" Target="../theme/theme8.xml"/><Relationship Id="rId1" Type="http://schemas.openxmlformats.org/officeDocument/2006/relationships/slideLayout" Target="../slideLayouts/slideLayout11.xml"/><Relationship Id="rId4" Type="http://schemas.openxmlformats.org/officeDocument/2006/relationships/image" Target="../media/image2.emf"/></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emf"/><Relationship Id="rId5" Type="http://schemas.openxmlformats.org/officeDocument/2006/relationships/image" Target="../media/image9.jp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theme" Target="../theme/theme10.xml"/><Relationship Id="rId1" Type="http://schemas.openxmlformats.org/officeDocument/2006/relationships/slideLayout" Target="../slideLayouts/slideLayout15.xml"/><Relationship Id="rId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ext Placeholder 2"/>
          <p:cNvSpPr>
            <a:spLocks noGrp="1"/>
          </p:cNvSpPr>
          <p:nvPr>
            <p:ph type="body" idx="1"/>
          </p:nvPr>
        </p:nvSpPr>
        <p:spPr bwMode="auto">
          <a:xfrm>
            <a:off x="457200" y="1419225"/>
            <a:ext cx="8229600" cy="247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p:cNvSpPr txBox="1"/>
          <p:nvPr userDrawn="1"/>
        </p:nvSpPr>
        <p:spPr>
          <a:xfrm>
            <a:off x="7775594" y="4816657"/>
            <a:ext cx="1012657" cy="215444"/>
          </a:xfrm>
          <a:prstGeom prst="rect">
            <a:avLst/>
          </a:prstGeom>
          <a:noFill/>
        </p:spPr>
        <p:txBody>
          <a:bodyPr wrap="square" rtlCol="0">
            <a:spAutoFit/>
          </a:bodyPr>
          <a:lstStyle/>
          <a:p>
            <a:pPr algn="r"/>
            <a:fld id="{C9F48E3F-D124-FC45-B2A4-D8FF15C5CFFA}" type="slidenum">
              <a:rPr lang="en-US" sz="800" b="0" i="0" smtClean="0">
                <a:solidFill>
                  <a:schemeClr val="tx1">
                    <a:lumMod val="75000"/>
                    <a:lumOff val="25000"/>
                  </a:schemeClr>
                </a:solidFill>
                <a:latin typeface="Arial"/>
                <a:cs typeface="Arial"/>
              </a:rPr>
              <a:pPr algn="r"/>
              <a:t>‹#›</a:t>
            </a:fld>
            <a:endParaRPr lang="en-US" sz="800" b="0" i="0" dirty="0">
              <a:solidFill>
                <a:schemeClr val="tx1">
                  <a:lumMod val="75000"/>
                  <a:lumOff val="25000"/>
                </a:schemeClr>
              </a:solidFill>
              <a:latin typeface="Arial"/>
              <a:cs typeface="Arial"/>
            </a:endParaRPr>
          </a:p>
        </p:txBody>
      </p:sp>
      <p:sp>
        <p:nvSpPr>
          <p:cNvPr id="4" name="Rectangle 3"/>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5" name="Rectangle 4"/>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4583693"/>
      </p:ext>
    </p:extLst>
  </p:cSld>
  <p:clrMap bg1="lt1" tx1="dk1" bg2="lt2" tx2="dk2" accent1="accent1" accent2="accent2" accent3="accent3" accent4="accent4" accent5="accent5" accent6="accent6" hlink="hlink" folHlink="folHlink"/>
  <p:sldLayoutIdLst>
    <p:sldLayoutId id="2147483667" r:id="rId1"/>
    <p:sldLayoutId id="2147483682" r:id="rId2"/>
    <p:sldLayoutId id="2147484776" r:id="rId3"/>
    <p:sldLayoutId id="2147484774" r:id="rId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lnSpc>
          <a:spcPct val="100000"/>
        </a:lnSpc>
        <a:spcBef>
          <a:spcPct val="20000"/>
        </a:spcBef>
        <a:buFont typeface="Arial"/>
        <a:buChar char="•"/>
        <a:defRPr sz="2200" kern="1200">
          <a:solidFill>
            <a:schemeClr val="tx1"/>
          </a:solidFill>
          <a:latin typeface="Arial"/>
          <a:ea typeface="+mn-ea"/>
          <a:cs typeface="Arial"/>
        </a:defRPr>
      </a:lvl1pPr>
      <a:lvl2pPr marL="742950" indent="-285750" algn="l" defTabSz="457200" rtl="0" eaLnBrk="1" latinLnBrk="0" hangingPunct="1">
        <a:lnSpc>
          <a:spcPct val="100000"/>
        </a:lnSpc>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lnSpc>
          <a:spcPct val="90000"/>
        </a:lnSpc>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lnSpc>
          <a:spcPct val="80000"/>
        </a:lnSpc>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5-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6246065"/>
      </p:ext>
    </p:extLst>
  </p:cSld>
  <p:clrMap bg1="lt1" tx1="dk1" bg2="lt2" tx2="dk2" accent1="accent1" accent2="accent2" accent3="accent3" accent4="accent4" accent5="accent5" accent6="accent6" hlink="hlink" folHlink="folHlink"/>
  <p:sldLayoutIdLst>
    <p:sldLayoutId id="2147483673"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7-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8600399"/>
      </p:ext>
    </p:extLst>
  </p:cSld>
  <p:clrMap bg1="lt1" tx1="dk1" bg2="lt2" tx2="dk2" accent1="accent1" accent2="accent2" accent3="accent3" accent4="accent4" accent5="accent5" accent6="accent6" hlink="hlink" folHlink="folHlink"/>
  <p:sldLayoutIdLst>
    <p:sldLayoutId id="214748367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TSSA16-008 PPT Photos 08-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3924799"/>
      </p:ext>
    </p:extLst>
  </p:cSld>
  <p:clrMap bg1="lt1" tx1="dk1" bg2="lt2" tx2="dk2" accent1="accent1" accent2="accent2" accent3="accent3" accent4="accent4" accent5="accent5" accent6="accent6" hlink="hlink" folHlink="folHlink"/>
  <p:sldLayoutIdLst>
    <p:sldLayoutId id="214748367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9-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2866462"/>
      </p:ext>
    </p:extLst>
  </p:cSld>
  <p:clrMap bg1="lt1" tx1="dk1" bg2="lt2" tx2="dk2" accent1="accent1" accent2="accent2" accent3="accent3" accent4="accent4" accent5="accent5" accent6="accent6" hlink="hlink" folHlink="folHlink"/>
  <p:sldLayoutIdLst>
    <p:sldLayoutId id="214748368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TSSA16-008 PPT Photos 01-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9" name="Picture 8" descr="TSSARedLogo-CMYK-White Circle.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10" name="TextBox 9"/>
          <p:cNvSpPr txBox="1"/>
          <p:nvPr/>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2" name="Rectangle 1"/>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3" name="Rectangle 2"/>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249902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457200" rtl="0" eaLnBrk="1" latinLnBrk="0" hangingPunct="1">
        <a:spcBef>
          <a:spcPct val="0"/>
        </a:spcBef>
        <a:buNone/>
        <a:defRPr sz="2400" b="1"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2-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9212711"/>
      </p:ext>
    </p:extLst>
  </p:cSld>
  <p:clrMap bg1="lt1" tx1="dk1" bg2="lt2" tx2="dk2" accent1="accent1" accent2="accent2" accent3="accent3" accent4="accent4" accent5="accent5" accent6="accent6" hlink="hlink" folHlink="folHlink"/>
  <p:sldLayoutIdLst>
    <p:sldLayoutId id="214748366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3-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13" name="Picture 12"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14" name="TextBox 13"/>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5" name="Rectangle 14"/>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6" name="Rectangle 15"/>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5814846"/>
      </p:ext>
    </p:extLst>
  </p:cSld>
  <p:clrMap bg1="lt1" tx1="dk1" bg2="lt2" tx2="dk2" accent1="accent1" accent2="accent2" accent3="accent3" accent4="accent4" accent5="accent5" accent6="accent6" hlink="hlink" folHlink="folHlink"/>
  <p:sldLayoutIdLst>
    <p:sldLayoutId id="214748366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4-lo.jp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72208"/>
      </p:ext>
    </p:extLst>
  </p:cSld>
  <p:clrMap bg1="lt1" tx1="dk1" bg2="lt2" tx2="dk2" accent1="accent1" accent2="accent2" accent3="accent3" accent4="accent4" accent5="accent5" accent6="accent6" hlink="hlink" folHlink="folHlink"/>
  <p:sldLayoutIdLst>
    <p:sldLayoutId id="2147483671" r:id="rId1"/>
    <p:sldLayoutId id="2147484537" r:id="rId2"/>
    <p:sldLayoutId id="2147484535"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descr="TSSA16-008 PPT Photos 06-lo.jp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9153136" cy="5143500"/>
          </a:xfrm>
          <a:prstGeom prst="rect">
            <a:avLst/>
          </a:prstGeom>
        </p:spPr>
      </p:pic>
      <p:pic>
        <p:nvPicPr>
          <p:cNvPr id="8" name="Picture 7" descr="TSSARedLogo-CMYK-White Circle.eps"/>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86490" y="3939902"/>
            <a:ext cx="771550" cy="771550"/>
          </a:xfrm>
          <a:prstGeom prst="rect">
            <a:avLst/>
          </a:prstGeom>
        </p:spPr>
      </p:pic>
      <p:sp>
        <p:nvSpPr>
          <p:cNvPr id="9" name="TextBox 8"/>
          <p:cNvSpPr txBox="1"/>
          <p:nvPr userDrawn="1"/>
        </p:nvSpPr>
        <p:spPr>
          <a:xfrm>
            <a:off x="1227648" y="4199341"/>
            <a:ext cx="1954426" cy="230832"/>
          </a:xfrm>
          <a:prstGeom prst="rect">
            <a:avLst/>
          </a:prstGeom>
          <a:noFill/>
        </p:spPr>
        <p:txBody>
          <a:bodyPr wrap="square" rtlCol="0">
            <a:spAutoFit/>
          </a:bodyPr>
          <a:lstStyle/>
          <a:p>
            <a:pPr algn="l"/>
            <a:r>
              <a:rPr lang="en-US" sz="900" b="0" i="0" dirty="0">
                <a:solidFill>
                  <a:schemeClr val="tx1">
                    <a:lumMod val="75000"/>
                    <a:lumOff val="25000"/>
                  </a:schemeClr>
                </a:solidFill>
                <a:latin typeface="Arial"/>
                <a:cs typeface="Arial"/>
              </a:rPr>
              <a:t>Putting Public Safety First</a:t>
            </a:r>
          </a:p>
        </p:txBody>
      </p:sp>
      <p:sp>
        <p:nvSpPr>
          <p:cNvPr id="10" name="Rectangle 9"/>
          <p:cNvSpPr/>
          <p:nvPr userDrawn="1"/>
        </p:nvSpPr>
        <p:spPr>
          <a:xfrm>
            <a:off x="0" y="0"/>
            <a:ext cx="9144000" cy="70999"/>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
        <p:nvSpPr>
          <p:cNvPr id="11" name="Rectangle 10"/>
          <p:cNvSpPr/>
          <p:nvPr userDrawn="1"/>
        </p:nvSpPr>
        <p:spPr>
          <a:xfrm>
            <a:off x="-1" y="5001735"/>
            <a:ext cx="9153137" cy="15114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89283096"/>
      </p:ext>
    </p:extLst>
  </p:cSld>
  <p:clrMap bg1="lt1" tx1="dk1" bg2="lt2" tx2="dk2" accent1="accent1" accent2="accent2" accent3="accent3" accent4="accent4" accent5="accent5" accent6="accent6" hlink="hlink" folHlink="folHlink"/>
  <p:sldLayoutIdLst>
    <p:sldLayoutId id="214748367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6706" y="843558"/>
            <a:ext cx="4164552" cy="1182950"/>
          </a:xfrm>
        </p:spPr>
        <p:txBody>
          <a:bodyPr>
            <a:normAutofit/>
          </a:bodyPr>
          <a:lstStyle/>
          <a:p>
            <a:pPr>
              <a:lnSpc>
                <a:spcPct val="100000"/>
              </a:lnSpc>
            </a:pPr>
            <a:r>
              <a:rPr lang="en-US" sz="4400" dirty="0"/>
              <a:t>CRN Project</a:t>
            </a:r>
          </a:p>
        </p:txBody>
      </p:sp>
      <p:sp>
        <p:nvSpPr>
          <p:cNvPr id="3" name="Subtitle 2"/>
          <p:cNvSpPr>
            <a:spLocks noGrp="1"/>
          </p:cNvSpPr>
          <p:nvPr>
            <p:ph type="subTitle" idx="1"/>
          </p:nvPr>
        </p:nvSpPr>
        <p:spPr>
          <a:xfrm>
            <a:off x="506705" y="2611190"/>
            <a:ext cx="4884959" cy="704540"/>
          </a:xfrm>
        </p:spPr>
        <p:txBody>
          <a:bodyPr/>
          <a:lstStyle/>
          <a:p>
            <a:r>
              <a:rPr lang="en-US" sz="2400" b="1" dirty="0"/>
              <a:t>ABSA, RBQ, TSASK, TSSA + … </a:t>
            </a:r>
          </a:p>
        </p:txBody>
      </p:sp>
      <p:sp>
        <p:nvSpPr>
          <p:cNvPr id="4" name="Text Placeholder 3"/>
          <p:cNvSpPr>
            <a:spLocks noGrp="1"/>
          </p:cNvSpPr>
          <p:nvPr>
            <p:ph type="body" sz="quarter" idx="11"/>
          </p:nvPr>
        </p:nvSpPr>
        <p:spPr>
          <a:xfrm>
            <a:off x="506413" y="3451654"/>
            <a:ext cx="1922462" cy="402845"/>
          </a:xfrm>
        </p:spPr>
        <p:txBody>
          <a:bodyPr/>
          <a:lstStyle/>
          <a:p>
            <a:r>
              <a:rPr lang="en-US" sz="1600" dirty="0"/>
              <a:t>August 19, 2019</a:t>
            </a:r>
          </a:p>
        </p:txBody>
      </p:sp>
      <p:sp>
        <p:nvSpPr>
          <p:cNvPr id="5" name="Rectangle 4"/>
          <p:cNvSpPr/>
          <p:nvPr/>
        </p:nvSpPr>
        <p:spPr>
          <a:xfrm>
            <a:off x="120757" y="3854499"/>
            <a:ext cx="8916151" cy="956293"/>
          </a:xfrm>
          <a:prstGeom prst="rect">
            <a:avLst/>
          </a:prstGeom>
          <a:solidFill>
            <a:schemeClr val="bg1"/>
          </a:solidFill>
          <a:ln w="158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5017" y="4035967"/>
            <a:ext cx="593355" cy="59335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3046" y="4111790"/>
            <a:ext cx="1421107" cy="4427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0540" y="4065198"/>
            <a:ext cx="1286842" cy="5348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495" y="4082103"/>
            <a:ext cx="979382" cy="5641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5866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5"/>
          </p:nvPr>
        </p:nvSpPr>
        <p:spPr/>
        <p:txBody>
          <a:bodyPr>
            <a:noAutofit/>
          </a:bodyPr>
          <a:lstStyle/>
          <a:p>
            <a:r>
              <a:rPr lang="en-US" sz="2000" b="1" dirty="0"/>
              <a:t>CRN Project </a:t>
            </a:r>
          </a:p>
        </p:txBody>
      </p:sp>
      <p:sp>
        <p:nvSpPr>
          <p:cNvPr id="3" name="Text Placeholder 2"/>
          <p:cNvSpPr>
            <a:spLocks noGrp="1"/>
          </p:cNvSpPr>
          <p:nvPr>
            <p:ph type="body" sz="quarter" idx="26"/>
          </p:nvPr>
        </p:nvSpPr>
        <p:spPr>
          <a:xfrm>
            <a:off x="233606" y="930875"/>
            <a:ext cx="8723509" cy="4077729"/>
          </a:xfrm>
        </p:spPr>
        <p:txBody>
          <a:bodyPr>
            <a:noAutofit/>
          </a:bodyPr>
          <a:lstStyle/>
          <a:p>
            <a:pPr marL="0" indent="0">
              <a:buNone/>
            </a:pPr>
            <a:r>
              <a:rPr lang="en-US" sz="2000" dirty="0"/>
              <a:t>Satisfies PTAC agreement and identified jurisdictional concerns </a:t>
            </a:r>
          </a:p>
          <a:p>
            <a:pPr lvl="1">
              <a:buFont typeface="Wingdings" panose="05000000000000000000" pitchFamily="2" charset="2"/>
              <a:buChar char="Ø"/>
            </a:pPr>
            <a:r>
              <a:rPr lang="en-US" sz="2000" dirty="0"/>
              <a:t>Eliminates concern for defined design reviewer qualifications</a:t>
            </a:r>
          </a:p>
          <a:p>
            <a:pPr lvl="1">
              <a:buFont typeface="Wingdings" panose="05000000000000000000" pitchFamily="2" charset="2"/>
              <a:buChar char="Ø"/>
            </a:pPr>
            <a:r>
              <a:rPr lang="en-US" sz="2000" dirty="0"/>
              <a:t>Eliminates concern for gaps in design review process</a:t>
            </a:r>
            <a:r>
              <a:rPr lang="en-US" sz="2000" dirty="0">
                <a:solidFill>
                  <a:srgbClr val="0000FF"/>
                </a:solidFill>
              </a:rPr>
              <a:t> </a:t>
            </a:r>
            <a:r>
              <a:rPr lang="en-US" sz="2000" dirty="0"/>
              <a:t>– allows checklist development to continue</a:t>
            </a:r>
          </a:p>
          <a:p>
            <a:pPr marL="0" indent="0">
              <a:buNone/>
            </a:pPr>
            <a:r>
              <a:rPr lang="en-US" sz="2000" dirty="0"/>
              <a:t>Supports our mutual public safety mandate with a quality review</a:t>
            </a:r>
          </a:p>
          <a:p>
            <a:pPr marL="0" indent="0">
              <a:buNone/>
            </a:pPr>
            <a:r>
              <a:rPr lang="en-US" sz="2000" dirty="0"/>
              <a:t>Provides opportunity for any safety concern to be identified by any party across the country </a:t>
            </a:r>
          </a:p>
          <a:p>
            <a:pPr marL="0" indent="0">
              <a:buNone/>
            </a:pPr>
            <a:r>
              <a:rPr lang="en-US" sz="2000" b="1" u="sng" dirty="0"/>
              <a:t>Maintains</a:t>
            </a:r>
            <a:r>
              <a:rPr lang="en-US" sz="2000" dirty="0"/>
              <a:t> knowledge and expertise for all participating design offices  </a:t>
            </a:r>
          </a:p>
          <a:p>
            <a:pPr marL="0" indent="0">
              <a:buNone/>
            </a:pPr>
            <a:r>
              <a:rPr lang="en-US" sz="2000" dirty="0"/>
              <a:t>Encourages collaboration </a:t>
            </a:r>
            <a:r>
              <a:rPr lang="en-US" sz="2000" u="sng" dirty="0"/>
              <a:t>beyond CRN Project  </a:t>
            </a:r>
          </a:p>
          <a:p>
            <a:pPr marL="0" indent="0">
              <a:buNone/>
            </a:pPr>
            <a:r>
              <a:rPr lang="en-US" sz="2000" b="1" dirty="0"/>
              <a:t>Positive</a:t>
            </a:r>
            <a:r>
              <a:rPr lang="en-US" sz="2000" dirty="0"/>
              <a:t> industry survey results</a:t>
            </a:r>
          </a:p>
        </p:txBody>
      </p:sp>
      <p:sp>
        <p:nvSpPr>
          <p:cNvPr id="4" name="Text Placeholder 3"/>
          <p:cNvSpPr>
            <a:spLocks noGrp="1"/>
          </p:cNvSpPr>
          <p:nvPr>
            <p:ph type="body" sz="quarter" idx="27"/>
          </p:nvPr>
        </p:nvSpPr>
        <p:spPr/>
        <p:txBody>
          <a:bodyPr>
            <a:normAutofit fontScale="92500" lnSpcReduction="20000"/>
          </a:bodyPr>
          <a:lstStyle/>
          <a:p>
            <a:r>
              <a:rPr lang="en-US" dirty="0"/>
              <a:t>Harmonization</a:t>
            </a:r>
          </a:p>
        </p:txBody>
      </p:sp>
    </p:spTree>
    <p:extLst>
      <p:ext uri="{BB962C8B-B14F-4D97-AF65-F5344CB8AC3E}">
        <p14:creationId xmlns:p14="http://schemas.microsoft.com/office/powerpoint/2010/main" val="1426882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5"/>
          </p:nvPr>
        </p:nvSpPr>
        <p:spPr/>
        <p:txBody>
          <a:bodyPr>
            <a:noAutofit/>
          </a:bodyPr>
          <a:lstStyle/>
          <a:p>
            <a:r>
              <a:rPr lang="en-US" sz="2000" b="1" dirty="0"/>
              <a:t>Four Jurisdictions Working Together – new Website</a:t>
            </a:r>
          </a:p>
        </p:txBody>
      </p:sp>
      <p:sp>
        <p:nvSpPr>
          <p:cNvPr id="3" name="Text Placeholder 2"/>
          <p:cNvSpPr>
            <a:spLocks noGrp="1"/>
          </p:cNvSpPr>
          <p:nvPr>
            <p:ph type="body" sz="quarter" idx="26"/>
          </p:nvPr>
        </p:nvSpPr>
        <p:spPr>
          <a:xfrm>
            <a:off x="468313" y="1208088"/>
            <a:ext cx="7989887" cy="3512193"/>
          </a:xfrm>
        </p:spPr>
        <p:txBody>
          <a:bodyPr>
            <a:normAutofit fontScale="92500" lnSpcReduction="10000"/>
          </a:bodyPr>
          <a:lstStyle/>
          <a:p>
            <a:pPr marL="0" indent="0">
              <a:buNone/>
            </a:pPr>
            <a:r>
              <a:rPr lang="en-US" sz="2000" dirty="0"/>
              <a:t>Four jurisdictions ABSA, RBQ, TSASK and TSSA working together to find a path that serves all – </a:t>
            </a:r>
          </a:p>
          <a:p>
            <a:pPr>
              <a:buFont typeface="Wingdings" panose="05000000000000000000" pitchFamily="2" charset="2"/>
              <a:buChar char="Ø"/>
            </a:pPr>
            <a:r>
              <a:rPr lang="en-US" sz="2000" dirty="0"/>
              <a:t>	accommodates jurisdictional processes into a </a:t>
            </a:r>
            <a:r>
              <a:rPr lang="en-US" sz="2000" b="1" u="sng" dirty="0"/>
              <a:t>cohesive national approach </a:t>
            </a:r>
            <a:r>
              <a:rPr lang="en-US" sz="2000" dirty="0"/>
              <a:t>for the applicant</a:t>
            </a:r>
          </a:p>
          <a:p>
            <a:pPr>
              <a:buFont typeface="Wingdings" panose="05000000000000000000" pitchFamily="2" charset="2"/>
              <a:buChar char="Ø"/>
            </a:pPr>
            <a:r>
              <a:rPr lang="en-US" sz="2000" dirty="0"/>
              <a:t>Supports PTAC agreement – applicant sees one review plus one step further – receives registration from all participants at one time</a:t>
            </a:r>
          </a:p>
          <a:p>
            <a:pPr>
              <a:buFont typeface="Wingdings" panose="05000000000000000000" pitchFamily="2" charset="2"/>
              <a:buChar char="Ø"/>
            </a:pPr>
            <a:r>
              <a:rPr lang="en-US" sz="2000" u="sng" dirty="0"/>
              <a:t>Builds trust</a:t>
            </a:r>
            <a:r>
              <a:rPr lang="en-US" sz="2000" dirty="0"/>
              <a:t> in jurisdictional initiatives and service delivery</a:t>
            </a:r>
          </a:p>
          <a:p>
            <a:pPr marL="0" indent="0">
              <a:buNone/>
            </a:pPr>
            <a:r>
              <a:rPr lang="en-US" sz="2000" b="1" dirty="0"/>
              <a:t>Technology neutral website </a:t>
            </a:r>
            <a:r>
              <a:rPr lang="en-US" sz="2000" dirty="0"/>
              <a:t>developed eliminating software and hardware differences </a:t>
            </a:r>
          </a:p>
          <a:p>
            <a:pPr>
              <a:buFont typeface="Wingdings" panose="05000000000000000000" pitchFamily="2" charset="2"/>
              <a:buChar char="Ø"/>
            </a:pPr>
            <a:r>
              <a:rPr lang="en-US" sz="2000" dirty="0"/>
              <a:t>All participants have technical information at </a:t>
            </a:r>
            <a:r>
              <a:rPr lang="en-US" sz="2000" u="sng" dirty="0"/>
              <a:t>same time</a:t>
            </a:r>
          </a:p>
          <a:p>
            <a:pPr>
              <a:buFont typeface="Wingdings" panose="05000000000000000000" pitchFamily="2" charset="2"/>
              <a:buChar char="Ø"/>
            </a:pPr>
            <a:r>
              <a:rPr lang="en-US" sz="2000" dirty="0"/>
              <a:t>Website minimizes security and privacy concerns</a:t>
            </a:r>
          </a:p>
          <a:p>
            <a:pPr marL="0" indent="0">
              <a:buNone/>
            </a:pPr>
            <a:endParaRPr lang="en-US" sz="2000" dirty="0"/>
          </a:p>
          <a:p>
            <a:pPr marL="0" indent="0">
              <a:buNone/>
            </a:pPr>
            <a:endParaRPr lang="en-US" sz="2000" dirty="0"/>
          </a:p>
          <a:p>
            <a:pPr marL="0" indent="0">
              <a:buNone/>
            </a:pPr>
            <a:endParaRPr lang="en-US" sz="2000" dirty="0"/>
          </a:p>
        </p:txBody>
      </p:sp>
      <p:sp>
        <p:nvSpPr>
          <p:cNvPr id="4" name="Text Placeholder 3"/>
          <p:cNvSpPr>
            <a:spLocks noGrp="1"/>
          </p:cNvSpPr>
          <p:nvPr>
            <p:ph type="body" sz="quarter" idx="27"/>
          </p:nvPr>
        </p:nvSpPr>
        <p:spPr/>
        <p:txBody>
          <a:bodyPr>
            <a:normAutofit fontScale="92500" lnSpcReduction="20000"/>
          </a:bodyPr>
          <a:lstStyle/>
          <a:p>
            <a:r>
              <a:rPr lang="en-US" dirty="0"/>
              <a:t>NPSAC Request</a:t>
            </a:r>
          </a:p>
        </p:txBody>
      </p:sp>
    </p:spTree>
    <p:extLst>
      <p:ext uri="{BB962C8B-B14F-4D97-AF65-F5344CB8AC3E}">
        <p14:creationId xmlns:p14="http://schemas.microsoft.com/office/powerpoint/2010/main" val="18309628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5"/>
          </p:nvPr>
        </p:nvSpPr>
        <p:spPr/>
        <p:txBody>
          <a:bodyPr>
            <a:noAutofit/>
          </a:bodyPr>
          <a:lstStyle/>
          <a:p>
            <a:r>
              <a:rPr lang="en-US" sz="2000" b="1" dirty="0"/>
              <a:t>Features</a:t>
            </a:r>
          </a:p>
        </p:txBody>
      </p:sp>
      <p:sp>
        <p:nvSpPr>
          <p:cNvPr id="3" name="Text Placeholder 2"/>
          <p:cNvSpPr>
            <a:spLocks noGrp="1"/>
          </p:cNvSpPr>
          <p:nvPr>
            <p:ph type="body" sz="quarter" idx="26"/>
          </p:nvPr>
        </p:nvSpPr>
        <p:spPr>
          <a:xfrm>
            <a:off x="468313" y="1079156"/>
            <a:ext cx="8066087" cy="3781167"/>
          </a:xfrm>
        </p:spPr>
        <p:txBody>
          <a:bodyPr>
            <a:normAutofit/>
          </a:bodyPr>
          <a:lstStyle/>
          <a:p>
            <a:pPr marL="0" indent="0">
              <a:buNone/>
            </a:pPr>
            <a:r>
              <a:rPr lang="en-US" sz="2200" dirty="0"/>
              <a:t>First jurisdiction posts application and design reviewer comments</a:t>
            </a:r>
          </a:p>
          <a:p>
            <a:pPr marL="0" indent="0">
              <a:buNone/>
            </a:pPr>
            <a:r>
              <a:rPr lang="en-US" sz="2200" dirty="0"/>
              <a:t>Participating parties have options in their response:</a:t>
            </a:r>
          </a:p>
          <a:p>
            <a:pPr>
              <a:buFont typeface="Wingdings" panose="05000000000000000000" pitchFamily="2" charset="2"/>
              <a:buChar char="Ø"/>
            </a:pPr>
            <a:r>
              <a:rPr lang="en-US" sz="2200" dirty="0"/>
              <a:t>Provide additional comments</a:t>
            </a:r>
          </a:p>
          <a:p>
            <a:pPr>
              <a:buFont typeface="Wingdings" panose="05000000000000000000" pitchFamily="2" charset="2"/>
              <a:buChar char="Ø"/>
            </a:pPr>
            <a:r>
              <a:rPr lang="en-US" sz="2200" dirty="0"/>
              <a:t>Identify if pressure equipment design is exempt in their jurisdiction</a:t>
            </a:r>
          </a:p>
          <a:p>
            <a:pPr>
              <a:buFont typeface="Wingdings" panose="05000000000000000000" pitchFamily="2" charset="2"/>
              <a:buChar char="Ø"/>
            </a:pPr>
            <a:r>
              <a:rPr lang="en-US" sz="2200" dirty="0"/>
              <a:t>No further comment </a:t>
            </a:r>
          </a:p>
          <a:p>
            <a:pPr marL="0" indent="0">
              <a:buNone/>
            </a:pPr>
            <a:r>
              <a:rPr lang="en-US" sz="2200" dirty="0"/>
              <a:t>Registration is confirmed by all parties – applicant receives one registration notification from all participants</a:t>
            </a:r>
          </a:p>
          <a:p>
            <a:pPr marL="0" indent="0">
              <a:buNone/>
            </a:pPr>
            <a:endParaRPr lang="en-US" dirty="0"/>
          </a:p>
          <a:p>
            <a:pPr marL="0" indent="0">
              <a:buNone/>
            </a:pPr>
            <a:endParaRPr lang="en-US" dirty="0"/>
          </a:p>
          <a:p>
            <a:pPr marL="0" indent="0">
              <a:buNone/>
            </a:pPr>
            <a:endParaRPr lang="en-US" dirty="0"/>
          </a:p>
        </p:txBody>
      </p:sp>
      <p:sp>
        <p:nvSpPr>
          <p:cNvPr id="4" name="Text Placeholder 3"/>
          <p:cNvSpPr>
            <a:spLocks noGrp="1"/>
          </p:cNvSpPr>
          <p:nvPr>
            <p:ph type="body" sz="quarter" idx="27"/>
          </p:nvPr>
        </p:nvSpPr>
        <p:spPr/>
        <p:txBody>
          <a:bodyPr>
            <a:normAutofit fontScale="92500" lnSpcReduction="20000"/>
          </a:bodyPr>
          <a:lstStyle/>
          <a:p>
            <a:r>
              <a:rPr lang="en-US" dirty="0"/>
              <a:t>Harmonization – through website</a:t>
            </a:r>
          </a:p>
        </p:txBody>
      </p:sp>
    </p:spTree>
    <p:extLst>
      <p:ext uri="{BB962C8B-B14F-4D97-AF65-F5344CB8AC3E}">
        <p14:creationId xmlns:p14="http://schemas.microsoft.com/office/powerpoint/2010/main" val="58141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5"/>
          </p:nvPr>
        </p:nvSpPr>
        <p:spPr>
          <a:xfrm>
            <a:off x="466725" y="669925"/>
            <a:ext cx="7689456" cy="322263"/>
          </a:xfrm>
        </p:spPr>
        <p:txBody>
          <a:bodyPr>
            <a:noAutofit/>
          </a:bodyPr>
          <a:lstStyle/>
          <a:p>
            <a:r>
              <a:rPr lang="en-US" sz="2000" b="1" dirty="0"/>
              <a:t>Benefits for Participating Jurisdictions</a:t>
            </a:r>
          </a:p>
        </p:txBody>
      </p:sp>
      <p:sp>
        <p:nvSpPr>
          <p:cNvPr id="3" name="Text Placeholder 2"/>
          <p:cNvSpPr>
            <a:spLocks noGrp="1"/>
          </p:cNvSpPr>
          <p:nvPr>
            <p:ph type="body" sz="quarter" idx="26"/>
          </p:nvPr>
        </p:nvSpPr>
        <p:spPr>
          <a:xfrm>
            <a:off x="280326" y="1075039"/>
            <a:ext cx="8595943" cy="3715264"/>
          </a:xfrm>
        </p:spPr>
        <p:txBody>
          <a:bodyPr>
            <a:normAutofit/>
          </a:bodyPr>
          <a:lstStyle/>
          <a:p>
            <a:pPr marL="0" indent="0">
              <a:buNone/>
            </a:pPr>
            <a:r>
              <a:rPr lang="en-US" sz="2000" dirty="0"/>
              <a:t>Process builds trust and confidence among design reviewers</a:t>
            </a:r>
          </a:p>
          <a:p>
            <a:pPr marL="0" indent="0">
              <a:buNone/>
            </a:pPr>
            <a:endParaRPr lang="en-US" sz="2000" dirty="0"/>
          </a:p>
          <a:p>
            <a:pPr marL="0" indent="0">
              <a:buNone/>
            </a:pPr>
            <a:r>
              <a:rPr lang="en-US" sz="2000" dirty="0"/>
              <a:t>All receive same technical information at same time – avoids differences in technical documentation</a:t>
            </a:r>
          </a:p>
          <a:p>
            <a:pPr marL="0" indent="0">
              <a:buNone/>
            </a:pPr>
            <a:endParaRPr lang="en-US" sz="2000" dirty="0"/>
          </a:p>
          <a:p>
            <a:pPr marL="0" indent="0">
              <a:buNone/>
            </a:pPr>
            <a:r>
              <a:rPr lang="en-US" sz="2000" dirty="0"/>
              <a:t>Provides the ability to rely on best knowledge across the country – fosters collaboration beyond issuance of CRNs</a:t>
            </a:r>
          </a:p>
          <a:p>
            <a:pPr marL="0" indent="0">
              <a:buNone/>
            </a:pPr>
            <a:endParaRPr lang="en-US" sz="2000" dirty="0"/>
          </a:p>
          <a:p>
            <a:pPr marL="0" indent="0">
              <a:buNone/>
            </a:pPr>
            <a:r>
              <a:rPr lang="en-US" sz="2000" dirty="0"/>
              <a:t>Flexibility to accommodate jurisdictional processes and</a:t>
            </a:r>
            <a:r>
              <a:rPr lang="en-US" sz="2000" b="1" dirty="0"/>
              <a:t> </a:t>
            </a:r>
          </a:p>
          <a:p>
            <a:pPr marL="0" indent="0">
              <a:buNone/>
            </a:pPr>
            <a:r>
              <a:rPr lang="en-US" sz="2000" b="1" u="sng" dirty="0"/>
              <a:t>incorporates into national approach per PTAC agreement</a:t>
            </a:r>
          </a:p>
          <a:p>
            <a:pPr>
              <a:buFont typeface="Wingdings" panose="05000000000000000000" pitchFamily="2" charset="2"/>
              <a:buChar char="Ø"/>
            </a:pPr>
            <a:endParaRPr lang="en-US" sz="2000" dirty="0"/>
          </a:p>
          <a:p>
            <a:pPr marL="0" indent="0">
              <a:buNone/>
            </a:pPr>
            <a:endParaRPr lang="en-US" sz="2200" dirty="0"/>
          </a:p>
          <a:p>
            <a:pPr marL="0" indent="0">
              <a:buNone/>
            </a:pPr>
            <a:endParaRPr lang="en-US" dirty="0"/>
          </a:p>
        </p:txBody>
      </p:sp>
      <p:sp>
        <p:nvSpPr>
          <p:cNvPr id="4" name="Text Placeholder 3"/>
          <p:cNvSpPr>
            <a:spLocks noGrp="1"/>
          </p:cNvSpPr>
          <p:nvPr>
            <p:ph type="body" sz="quarter" idx="27"/>
          </p:nvPr>
        </p:nvSpPr>
        <p:spPr/>
        <p:txBody>
          <a:bodyPr>
            <a:normAutofit fontScale="92500" lnSpcReduction="20000"/>
          </a:bodyPr>
          <a:lstStyle/>
          <a:p>
            <a:r>
              <a:rPr lang="en-US" dirty="0"/>
              <a:t>Harmonization</a:t>
            </a:r>
          </a:p>
        </p:txBody>
      </p:sp>
    </p:spTree>
    <p:extLst>
      <p:ext uri="{BB962C8B-B14F-4D97-AF65-F5344CB8AC3E}">
        <p14:creationId xmlns:p14="http://schemas.microsoft.com/office/powerpoint/2010/main" val="3583187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5"/>
          </p:nvPr>
        </p:nvSpPr>
        <p:spPr/>
        <p:txBody>
          <a:bodyPr>
            <a:noAutofit/>
          </a:bodyPr>
          <a:lstStyle/>
          <a:p>
            <a:r>
              <a:rPr lang="en-US" sz="2000" b="1" dirty="0"/>
              <a:t>Industry Demand is Met </a:t>
            </a:r>
          </a:p>
        </p:txBody>
      </p:sp>
      <p:sp>
        <p:nvSpPr>
          <p:cNvPr id="3" name="Text Placeholder 2"/>
          <p:cNvSpPr>
            <a:spLocks noGrp="1"/>
          </p:cNvSpPr>
          <p:nvPr>
            <p:ph type="body" sz="quarter" idx="26"/>
          </p:nvPr>
        </p:nvSpPr>
        <p:spPr>
          <a:xfrm>
            <a:off x="93442" y="992188"/>
            <a:ext cx="8943767" cy="3921124"/>
          </a:xfrm>
        </p:spPr>
        <p:txBody>
          <a:bodyPr>
            <a:normAutofit lnSpcReduction="10000"/>
          </a:bodyPr>
          <a:lstStyle/>
          <a:p>
            <a:pPr marL="0" indent="0">
              <a:buNone/>
            </a:pPr>
            <a:r>
              <a:rPr lang="en-CA" sz="2000" dirty="0"/>
              <a:t>Once and done with </a:t>
            </a:r>
            <a:r>
              <a:rPr lang="en-CA" sz="2000" u="sng" dirty="0"/>
              <a:t>timely turnaround</a:t>
            </a:r>
          </a:p>
          <a:p>
            <a:pPr marL="0" indent="0">
              <a:buNone/>
            </a:pPr>
            <a:endParaRPr lang="en-US" sz="2000" dirty="0"/>
          </a:p>
          <a:p>
            <a:pPr marL="0" indent="0">
              <a:buNone/>
            </a:pPr>
            <a:r>
              <a:rPr lang="en-US" sz="2000" dirty="0"/>
              <a:t>One application for comprehensive review and registration</a:t>
            </a:r>
          </a:p>
          <a:p>
            <a:pPr marL="0" indent="0">
              <a:buNone/>
            </a:pPr>
            <a:endParaRPr lang="en-US" sz="2000" dirty="0"/>
          </a:p>
          <a:p>
            <a:pPr marL="0" indent="0">
              <a:buNone/>
            </a:pPr>
            <a:r>
              <a:rPr lang="en-US" sz="2000" dirty="0"/>
              <a:t>One list of review questions to satisfy the </a:t>
            </a:r>
            <a:r>
              <a:rPr lang="en-US" sz="2000" u="sng" dirty="0"/>
              <a:t>whole or part of the country that is being sought after</a:t>
            </a:r>
          </a:p>
          <a:p>
            <a:pPr marL="0" indent="0">
              <a:buNone/>
            </a:pPr>
            <a:endParaRPr lang="en-CA" sz="2000" b="1" u="sng" dirty="0"/>
          </a:p>
          <a:p>
            <a:pPr marL="0" indent="0">
              <a:buNone/>
            </a:pPr>
            <a:endParaRPr lang="en-US" sz="2000" b="1" u="sng" dirty="0"/>
          </a:p>
          <a:p>
            <a:pPr marL="0" indent="0">
              <a:buNone/>
            </a:pPr>
            <a:r>
              <a:rPr lang="en-US" sz="2000" b="1" u="sng" dirty="0"/>
              <a:t>Can rely on a cohesive Canadian regulatory approach</a:t>
            </a:r>
          </a:p>
          <a:p>
            <a:pPr lvl="1">
              <a:buFont typeface="Wingdings" panose="05000000000000000000" pitchFamily="2" charset="2"/>
              <a:buChar char="Ø"/>
            </a:pPr>
            <a:r>
              <a:rPr lang="en-US" sz="2000" dirty="0"/>
              <a:t>Trust and support any other regulatory strategies proposed by regulators</a:t>
            </a:r>
          </a:p>
          <a:p>
            <a:pPr>
              <a:buFont typeface="Wingdings" panose="05000000000000000000" pitchFamily="2" charset="2"/>
              <a:buChar char="Ø"/>
            </a:pPr>
            <a:endParaRPr lang="en-US" u="sng" dirty="0"/>
          </a:p>
        </p:txBody>
      </p:sp>
      <p:sp>
        <p:nvSpPr>
          <p:cNvPr id="4" name="Text Placeholder 3"/>
          <p:cNvSpPr>
            <a:spLocks noGrp="1"/>
          </p:cNvSpPr>
          <p:nvPr>
            <p:ph type="body" sz="quarter" idx="27"/>
          </p:nvPr>
        </p:nvSpPr>
        <p:spPr/>
        <p:txBody>
          <a:bodyPr>
            <a:normAutofit fontScale="92500" lnSpcReduction="20000"/>
          </a:bodyPr>
          <a:lstStyle/>
          <a:p>
            <a:r>
              <a:rPr lang="en-US" dirty="0"/>
              <a:t>Harmonization</a:t>
            </a:r>
          </a:p>
        </p:txBody>
      </p:sp>
    </p:spTree>
    <p:extLst>
      <p:ext uri="{BB962C8B-B14F-4D97-AF65-F5344CB8AC3E}">
        <p14:creationId xmlns:p14="http://schemas.microsoft.com/office/powerpoint/2010/main" val="39791924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5"/>
          </p:nvPr>
        </p:nvSpPr>
        <p:spPr/>
        <p:txBody>
          <a:bodyPr>
            <a:noAutofit/>
          </a:bodyPr>
          <a:lstStyle/>
          <a:p>
            <a:r>
              <a:rPr lang="en-US" sz="2000" b="1" dirty="0"/>
              <a:t>Website sequence of actions - DEMO</a:t>
            </a:r>
          </a:p>
        </p:txBody>
      </p:sp>
      <p:sp>
        <p:nvSpPr>
          <p:cNvPr id="3" name="Text Placeholder 2"/>
          <p:cNvSpPr>
            <a:spLocks noGrp="1"/>
          </p:cNvSpPr>
          <p:nvPr>
            <p:ph type="body" sz="quarter" idx="26"/>
          </p:nvPr>
        </p:nvSpPr>
        <p:spPr>
          <a:xfrm>
            <a:off x="206909" y="894377"/>
            <a:ext cx="8790254" cy="4124811"/>
          </a:xfrm>
        </p:spPr>
        <p:txBody>
          <a:bodyPr>
            <a:normAutofit/>
          </a:bodyPr>
          <a:lstStyle/>
          <a:p>
            <a:pPr marL="0" indent="0">
              <a:buNone/>
            </a:pPr>
            <a:r>
              <a:rPr lang="en-US" sz="2000" dirty="0"/>
              <a:t>What is the sequence of actions?</a:t>
            </a:r>
          </a:p>
          <a:p>
            <a:pPr marL="457200" indent="-457200">
              <a:buFont typeface="+mj-lt"/>
              <a:buAutoNum type="arabicPeriod"/>
            </a:pPr>
            <a:r>
              <a:rPr lang="en-US" sz="2000" dirty="0"/>
              <a:t>Application received and an initial review conducted</a:t>
            </a:r>
          </a:p>
          <a:p>
            <a:pPr marL="457200" indent="-457200">
              <a:buFont typeface="+mj-lt"/>
              <a:buAutoNum type="arabicPeriod"/>
            </a:pPr>
            <a:r>
              <a:rPr lang="en-US" sz="2000" dirty="0"/>
              <a:t>Electronic file posted electronically, notice to other parties with initial reviewer comments</a:t>
            </a:r>
          </a:p>
          <a:p>
            <a:pPr marL="457200" indent="-457200">
              <a:buFont typeface="+mj-lt"/>
              <a:buAutoNum type="arabicPeriod"/>
            </a:pPr>
            <a:r>
              <a:rPr lang="en-US" sz="2000" dirty="0"/>
              <a:t>All participants respond in a timely fashion</a:t>
            </a:r>
          </a:p>
          <a:p>
            <a:pPr marL="457200" indent="-457200">
              <a:buFont typeface="+mj-lt"/>
              <a:buAutoNum type="arabicPeriod"/>
            </a:pPr>
            <a:r>
              <a:rPr lang="en-US" sz="2000" dirty="0"/>
              <a:t>One set of comments sent back to the applicant allowing applicant to respond to </a:t>
            </a:r>
            <a:r>
              <a:rPr lang="en-US" sz="2000" u="sng" dirty="0"/>
              <a:t>one set of questions</a:t>
            </a:r>
          </a:p>
          <a:p>
            <a:pPr marL="457200" indent="-457200">
              <a:buFont typeface="+mj-lt"/>
              <a:buAutoNum type="arabicPeriod"/>
            </a:pPr>
            <a:r>
              <a:rPr lang="en-US" sz="2000" dirty="0"/>
              <a:t>With all are responses completed and posted </a:t>
            </a:r>
            <a:r>
              <a:rPr lang="en-US" sz="2000" u="sng" dirty="0"/>
              <a:t>all parties confirm  acceptance of registration </a:t>
            </a:r>
            <a:endParaRPr lang="en-US" sz="2000" u="sng" strike="sngStrike" dirty="0">
              <a:solidFill>
                <a:srgbClr val="0000FF"/>
              </a:solidFill>
            </a:endParaRPr>
          </a:p>
          <a:p>
            <a:pPr marL="457200" indent="-457200">
              <a:buFont typeface="+mj-lt"/>
              <a:buAutoNum type="arabicPeriod"/>
            </a:pPr>
            <a:r>
              <a:rPr lang="en-US" sz="2000" u="sng" dirty="0"/>
              <a:t>Applicant receives one notice with one registration number that includes registration from all parties</a:t>
            </a:r>
          </a:p>
        </p:txBody>
      </p:sp>
      <p:sp>
        <p:nvSpPr>
          <p:cNvPr id="4" name="Text Placeholder 3"/>
          <p:cNvSpPr>
            <a:spLocks noGrp="1"/>
          </p:cNvSpPr>
          <p:nvPr>
            <p:ph type="body" sz="quarter" idx="27"/>
          </p:nvPr>
        </p:nvSpPr>
        <p:spPr/>
        <p:txBody>
          <a:bodyPr>
            <a:normAutofit fontScale="92500" lnSpcReduction="20000"/>
          </a:bodyPr>
          <a:lstStyle/>
          <a:p>
            <a:r>
              <a:rPr lang="en-US" dirty="0"/>
              <a:t>Harmonization</a:t>
            </a:r>
          </a:p>
        </p:txBody>
      </p:sp>
    </p:spTree>
    <p:extLst>
      <p:ext uri="{BB962C8B-B14F-4D97-AF65-F5344CB8AC3E}">
        <p14:creationId xmlns:p14="http://schemas.microsoft.com/office/powerpoint/2010/main" val="2289295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5"/>
          </p:nvPr>
        </p:nvSpPr>
        <p:spPr/>
        <p:txBody>
          <a:bodyPr>
            <a:normAutofit/>
          </a:bodyPr>
          <a:lstStyle/>
          <a:p>
            <a:r>
              <a:rPr lang="en-US" sz="1800" b="1" dirty="0"/>
              <a:t>Benefits of single/simultaneous review</a:t>
            </a:r>
          </a:p>
        </p:txBody>
      </p:sp>
      <p:sp>
        <p:nvSpPr>
          <p:cNvPr id="3" name="Text Placeholder 2"/>
          <p:cNvSpPr>
            <a:spLocks noGrp="1"/>
          </p:cNvSpPr>
          <p:nvPr>
            <p:ph type="body" sz="quarter" idx="26"/>
          </p:nvPr>
        </p:nvSpPr>
        <p:spPr>
          <a:xfrm>
            <a:off x="414918" y="978839"/>
            <a:ext cx="8562221" cy="4027000"/>
          </a:xfrm>
        </p:spPr>
        <p:txBody>
          <a:bodyPr>
            <a:normAutofit lnSpcReduction="10000"/>
          </a:bodyPr>
          <a:lstStyle/>
          <a:p>
            <a:pPr>
              <a:buFont typeface="Wingdings" panose="05000000000000000000" pitchFamily="2" charset="2"/>
              <a:buChar char="Ø"/>
            </a:pPr>
            <a:r>
              <a:rPr lang="en-US" sz="2000" dirty="0"/>
              <a:t>Checklist thoroughness is not as critical although it is used by the initial reviewer however it does allow the checklist to continue to grow and become more comprehensive; </a:t>
            </a:r>
          </a:p>
          <a:p>
            <a:pPr>
              <a:buFont typeface="Wingdings" panose="05000000000000000000" pitchFamily="2" charset="2"/>
              <a:buChar char="Ø"/>
            </a:pPr>
            <a:r>
              <a:rPr lang="en-US" sz="2000" dirty="0"/>
              <a:t>Minimum design reviewer qualification is no longer an issue because each participating jurisdiction has the opportunity to review to their own standard, while the CRN Project does give jurisdictions the time to gain understanding and confidence in each other’s review</a:t>
            </a:r>
            <a:endParaRPr lang="en-US" sz="2000" strike="sngStrike" dirty="0">
              <a:solidFill>
                <a:srgbClr val="0000FF"/>
              </a:solidFill>
            </a:endParaRPr>
          </a:p>
          <a:p>
            <a:pPr marL="0" indent="0">
              <a:buNone/>
            </a:pPr>
            <a:r>
              <a:rPr lang="en-US" sz="2000" dirty="0"/>
              <a:t>Industry needs are met:</a:t>
            </a:r>
          </a:p>
          <a:p>
            <a:pPr>
              <a:buFont typeface="Wingdings" panose="05000000000000000000" pitchFamily="2" charset="2"/>
              <a:buChar char="Ø"/>
            </a:pPr>
            <a:r>
              <a:rPr lang="en-US" sz="2000" dirty="0"/>
              <a:t>One comprehensive application</a:t>
            </a:r>
            <a:r>
              <a:rPr lang="en-US" sz="2000" b="1" dirty="0">
                <a:solidFill>
                  <a:srgbClr val="FF0000"/>
                </a:solidFill>
              </a:rPr>
              <a:t>√</a:t>
            </a:r>
          </a:p>
          <a:p>
            <a:pPr>
              <a:buFont typeface="Wingdings" panose="05000000000000000000" pitchFamily="2" charset="2"/>
              <a:buChar char="Ø"/>
            </a:pPr>
            <a:r>
              <a:rPr lang="en-US" sz="2000" dirty="0"/>
              <a:t>One list of review questions to satisfy the </a:t>
            </a:r>
            <a:r>
              <a:rPr lang="en-US" sz="2000" u="sng" dirty="0"/>
              <a:t>whole or part of the country that is being sought after</a:t>
            </a:r>
            <a:r>
              <a:rPr lang="en-US" sz="2000" dirty="0"/>
              <a:t> </a:t>
            </a:r>
            <a:r>
              <a:rPr lang="en-US" sz="2000" dirty="0">
                <a:solidFill>
                  <a:srgbClr val="FF0000"/>
                </a:solidFill>
              </a:rPr>
              <a:t>√</a:t>
            </a:r>
            <a:endParaRPr lang="en-US" sz="2000" u="sng" dirty="0">
              <a:solidFill>
                <a:srgbClr val="FF0000"/>
              </a:solidFill>
            </a:endParaRPr>
          </a:p>
          <a:p>
            <a:pPr>
              <a:buFont typeface="Wingdings" panose="05000000000000000000" pitchFamily="2" charset="2"/>
              <a:buChar char="Ø"/>
            </a:pPr>
            <a:r>
              <a:rPr lang="en-US" sz="2000" dirty="0"/>
              <a:t>Registration received is accepted everywhere that was requested</a:t>
            </a:r>
            <a:r>
              <a:rPr lang="en-US" sz="2000" b="1" dirty="0">
                <a:solidFill>
                  <a:srgbClr val="FF0000"/>
                </a:solidFill>
              </a:rPr>
              <a:t>√</a:t>
            </a:r>
          </a:p>
          <a:p>
            <a:pPr marL="0" indent="0">
              <a:buNone/>
            </a:pPr>
            <a:endParaRPr lang="en-US" sz="2000" u="sng" dirty="0"/>
          </a:p>
          <a:p>
            <a:pPr marL="0" indent="0">
              <a:buNone/>
            </a:pPr>
            <a:endParaRPr lang="en-US" sz="2000" u="sng" dirty="0"/>
          </a:p>
        </p:txBody>
      </p:sp>
      <p:sp>
        <p:nvSpPr>
          <p:cNvPr id="4" name="Text Placeholder 3"/>
          <p:cNvSpPr>
            <a:spLocks noGrp="1"/>
          </p:cNvSpPr>
          <p:nvPr>
            <p:ph type="body" sz="quarter" idx="27"/>
          </p:nvPr>
        </p:nvSpPr>
        <p:spPr/>
        <p:txBody>
          <a:bodyPr>
            <a:normAutofit fontScale="92500" lnSpcReduction="20000"/>
          </a:bodyPr>
          <a:lstStyle/>
          <a:p>
            <a:r>
              <a:rPr lang="en-US" dirty="0"/>
              <a:t>Harmonization</a:t>
            </a:r>
          </a:p>
        </p:txBody>
      </p:sp>
    </p:spTree>
    <p:extLst>
      <p:ext uri="{BB962C8B-B14F-4D97-AF65-F5344CB8AC3E}">
        <p14:creationId xmlns:p14="http://schemas.microsoft.com/office/powerpoint/2010/main" val="1165902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25"/>
          </p:nvPr>
        </p:nvSpPr>
        <p:spPr/>
        <p:txBody>
          <a:bodyPr>
            <a:normAutofit/>
          </a:bodyPr>
          <a:lstStyle/>
          <a:p>
            <a:r>
              <a:rPr lang="en-US" sz="1800" b="1" dirty="0"/>
              <a:t>NEXT STEPS</a:t>
            </a:r>
          </a:p>
        </p:txBody>
      </p:sp>
      <p:sp>
        <p:nvSpPr>
          <p:cNvPr id="3" name="Text Placeholder 2"/>
          <p:cNvSpPr>
            <a:spLocks noGrp="1"/>
          </p:cNvSpPr>
          <p:nvPr>
            <p:ph type="body" sz="quarter" idx="26"/>
          </p:nvPr>
        </p:nvSpPr>
        <p:spPr>
          <a:xfrm>
            <a:off x="468313" y="930876"/>
            <a:ext cx="7989887" cy="3410937"/>
          </a:xfrm>
        </p:spPr>
        <p:txBody>
          <a:bodyPr>
            <a:normAutofit lnSpcReduction="10000"/>
          </a:bodyPr>
          <a:lstStyle/>
          <a:p>
            <a:pPr marL="0" indent="0">
              <a:buNone/>
            </a:pPr>
            <a:r>
              <a:rPr lang="en-US" sz="2000" b="1" dirty="0"/>
              <a:t>Commitment to work with the project team to build a national approach and building trust in jurisdictional initiatives</a:t>
            </a:r>
          </a:p>
          <a:p>
            <a:pPr marL="0" indent="0">
              <a:buNone/>
            </a:pPr>
            <a:endParaRPr lang="en-US" sz="2000" dirty="0"/>
          </a:p>
          <a:p>
            <a:pPr>
              <a:buFont typeface="Wingdings" panose="05000000000000000000" pitchFamily="2" charset="2"/>
              <a:buChar char="Ø"/>
            </a:pPr>
            <a:r>
              <a:rPr lang="en-US" sz="2000" dirty="0"/>
              <a:t>Common application form – all to provide input</a:t>
            </a:r>
          </a:p>
          <a:p>
            <a:pPr marL="0" indent="0">
              <a:buNone/>
            </a:pPr>
            <a:endParaRPr lang="en-US" sz="2000" dirty="0"/>
          </a:p>
          <a:p>
            <a:pPr>
              <a:buFont typeface="Wingdings" panose="05000000000000000000" pitchFamily="2" charset="2"/>
              <a:buChar char="Ø"/>
            </a:pPr>
            <a:r>
              <a:rPr lang="en-US" sz="2000" dirty="0"/>
              <a:t>Participate in a test run – assign an individual to work with the project team</a:t>
            </a:r>
          </a:p>
          <a:p>
            <a:pPr marL="0" indent="0">
              <a:buNone/>
            </a:pPr>
            <a:endParaRPr lang="en-US" sz="2000" dirty="0"/>
          </a:p>
          <a:p>
            <a:pPr>
              <a:buFont typeface="Wingdings" panose="05000000000000000000" pitchFamily="2" charset="2"/>
              <a:buChar char="Ø"/>
            </a:pPr>
            <a:r>
              <a:rPr lang="en-US" sz="2000" dirty="0"/>
              <a:t> Participate in the next level of administration – e.g. confirming invoicing and payment</a:t>
            </a:r>
          </a:p>
          <a:p>
            <a:pPr marL="0" indent="0">
              <a:buNone/>
            </a:pPr>
            <a:endParaRPr lang="en-US" sz="2000" dirty="0"/>
          </a:p>
          <a:p>
            <a:pPr marL="0" indent="0">
              <a:buNone/>
            </a:pPr>
            <a:endParaRPr lang="en-US" sz="2000" dirty="0"/>
          </a:p>
        </p:txBody>
      </p:sp>
      <p:sp>
        <p:nvSpPr>
          <p:cNvPr id="4" name="Text Placeholder 3"/>
          <p:cNvSpPr>
            <a:spLocks noGrp="1"/>
          </p:cNvSpPr>
          <p:nvPr>
            <p:ph type="body" sz="quarter" idx="27"/>
          </p:nvPr>
        </p:nvSpPr>
        <p:spPr/>
        <p:txBody>
          <a:bodyPr>
            <a:normAutofit fontScale="92500" lnSpcReduction="20000"/>
          </a:bodyPr>
          <a:lstStyle/>
          <a:p>
            <a:r>
              <a:rPr lang="en-US" dirty="0"/>
              <a:t>Harmonization</a:t>
            </a:r>
          </a:p>
        </p:txBody>
      </p:sp>
    </p:spTree>
    <p:extLst>
      <p:ext uri="{BB962C8B-B14F-4D97-AF65-F5344CB8AC3E}">
        <p14:creationId xmlns:p14="http://schemas.microsoft.com/office/powerpoint/2010/main" val="217326290"/>
      </p:ext>
    </p:extLst>
  </p:cSld>
  <p:clrMapOvr>
    <a:masterClrMapping/>
  </p:clrMapOvr>
</p:sld>
</file>

<file path=ppt/theme/theme1.xml><?xml version="1.0" encoding="utf-8"?>
<a:theme xmlns:a="http://schemas.openxmlformats.org/drawingml/2006/main" name="New Basic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uel Safety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Fuel Safety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Ski Lif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2_U&amp;SA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E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bodyPr/>
      <a:lstStyle>
        <a:defPPr>
          <a:defRPr sz="1100" dirty="0" smtClean="0">
            <a:solidFill>
              <a:schemeClr val="tx1">
                <a:lumMod val="75000"/>
                <a:lumOff val="25000"/>
              </a:schemeClr>
            </a:solidFill>
          </a:defRPr>
        </a:defPPr>
      </a:lstStyle>
    </a:txDef>
  </a:objectDefaults>
  <a:extraClrSchemeLst/>
</a:theme>
</file>

<file path=ppt/theme/theme7.xml><?xml version="1.0" encoding="utf-8"?>
<a:theme xmlns:a="http://schemas.openxmlformats.org/drawingml/2006/main" name="AD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U&amp;SA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Elevating Devic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B&amp;PV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TSSA - CARLINGVIEW DRIVE - PPT Template v08-2016</Template>
  <TotalTime>440</TotalTime>
  <Words>540</Words>
  <Application>Microsoft Office PowerPoint</Application>
  <PresentationFormat>On-screen Show (16:9)</PresentationFormat>
  <Paragraphs>80</Paragraphs>
  <Slides>9</Slides>
  <Notes>0</Notes>
  <HiddenSlides>0</HiddenSlides>
  <MMClips>0</MMClips>
  <ScaleCrop>false</ScaleCrop>
  <HeadingPairs>
    <vt:vector size="4" baseType="variant">
      <vt:variant>
        <vt:lpstr>Theme</vt:lpstr>
      </vt:variant>
      <vt:variant>
        <vt:i4>10</vt:i4>
      </vt:variant>
      <vt:variant>
        <vt:lpstr>Slide Titles</vt:lpstr>
      </vt:variant>
      <vt:variant>
        <vt:i4>9</vt:i4>
      </vt:variant>
    </vt:vector>
  </HeadingPairs>
  <TitlesOfParts>
    <vt:vector size="19" baseType="lpstr">
      <vt:lpstr>New Basic Page</vt:lpstr>
      <vt:lpstr>Fuel Safety Title Page</vt:lpstr>
      <vt:lpstr>2_Fuel Safety Title Page</vt:lpstr>
      <vt:lpstr>Ski Lift</vt:lpstr>
      <vt:lpstr>2_U&amp;SA Title Page</vt:lpstr>
      <vt:lpstr>OE Title Page</vt:lpstr>
      <vt:lpstr>AD Title Page</vt:lpstr>
      <vt:lpstr>U&amp;SA Title Page</vt:lpstr>
      <vt:lpstr>Elevating Devices</vt:lpstr>
      <vt:lpstr>B&amp;PV Title Page</vt:lpstr>
      <vt:lpstr>CRN Project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TSSA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TSSA</dc:creator>
  <cp:lastModifiedBy>Poehlmann, Mike</cp:lastModifiedBy>
  <cp:revision>52</cp:revision>
  <cp:lastPrinted>2016-07-21T14:46:15Z</cp:lastPrinted>
  <dcterms:created xsi:type="dcterms:W3CDTF">2016-09-21T19:43:28Z</dcterms:created>
  <dcterms:modified xsi:type="dcterms:W3CDTF">2019-08-01T14:41:21Z</dcterms:modified>
</cp:coreProperties>
</file>