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7" r:id="rId3"/>
  </p:sldMasterIdLst>
  <p:notesMasterIdLst>
    <p:notesMasterId r:id="rId22"/>
  </p:notesMasterIdLst>
  <p:sldIdLst>
    <p:sldId id="256" r:id="rId4"/>
    <p:sldId id="257" r:id="rId5"/>
    <p:sldId id="258" r:id="rId6"/>
    <p:sldId id="260" r:id="rId7"/>
    <p:sldId id="293" r:id="rId8"/>
    <p:sldId id="261" r:id="rId9"/>
    <p:sldId id="272" r:id="rId10"/>
    <p:sldId id="273" r:id="rId11"/>
    <p:sldId id="287" r:id="rId12"/>
    <p:sldId id="288" r:id="rId13"/>
    <p:sldId id="282" r:id="rId14"/>
    <p:sldId id="283" r:id="rId15"/>
    <p:sldId id="286" r:id="rId16"/>
    <p:sldId id="289" r:id="rId17"/>
    <p:sldId id="268" r:id="rId18"/>
    <p:sldId id="285" r:id="rId19"/>
    <p:sldId id="271" r:id="rId20"/>
    <p:sldId id="29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61580" autoAdjust="0"/>
  </p:normalViewPr>
  <p:slideViewPr>
    <p:cSldViewPr snapToGrid="0">
      <p:cViewPr varScale="1">
        <p:scale>
          <a:sx n="45" d="100"/>
          <a:sy n="45" d="100"/>
        </p:scale>
        <p:origin x="165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7.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7.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25B5AA14-017B-4589-AE0D-8F3D7B946E43}"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21F2EBAD-9416-4976-B7FB-1F8650F8D1EA}">
      <dgm:prSet/>
      <dgm:spPr/>
      <dgm:t>
        <a:bodyPr/>
        <a:lstStyle/>
        <a:p>
          <a:r>
            <a:rPr lang="en-US" b="1"/>
            <a:t>Proactive</a:t>
          </a:r>
          <a:endParaRPr lang="en-US"/>
        </a:p>
      </dgm:t>
    </dgm:pt>
    <dgm:pt modelId="{3BB23413-E5F6-4C25-BEBB-D029319E2623}" type="parTrans" cxnId="{B15E2854-B327-4BB8-9D5C-D97851CACDB9}">
      <dgm:prSet/>
      <dgm:spPr/>
      <dgm:t>
        <a:bodyPr/>
        <a:lstStyle/>
        <a:p>
          <a:endParaRPr lang="en-US"/>
        </a:p>
      </dgm:t>
    </dgm:pt>
    <dgm:pt modelId="{130EC87A-C5CC-40AB-AEA5-1BFE5CDCF9D7}" type="sibTrans" cxnId="{B15E2854-B327-4BB8-9D5C-D97851CACDB9}">
      <dgm:prSet/>
      <dgm:spPr/>
      <dgm:t>
        <a:bodyPr/>
        <a:lstStyle/>
        <a:p>
          <a:endParaRPr lang="en-US"/>
        </a:p>
      </dgm:t>
    </dgm:pt>
    <dgm:pt modelId="{014F24A9-606B-471D-8F71-A6B6F4695975}">
      <dgm:prSet/>
      <dgm:spPr/>
      <dgm:t>
        <a:bodyPr/>
        <a:lstStyle/>
        <a:p>
          <a:r>
            <a:rPr lang="en-US" b="1"/>
            <a:t>Creating Benchmarks </a:t>
          </a:r>
          <a:endParaRPr lang="en-US"/>
        </a:p>
      </dgm:t>
    </dgm:pt>
    <dgm:pt modelId="{AE03A241-A921-468B-B3A6-4110555E8961}" type="parTrans" cxnId="{A76D070E-14A0-4716-9B90-6601CF46F1F8}">
      <dgm:prSet/>
      <dgm:spPr/>
      <dgm:t>
        <a:bodyPr/>
        <a:lstStyle/>
        <a:p>
          <a:endParaRPr lang="en-US"/>
        </a:p>
      </dgm:t>
    </dgm:pt>
    <dgm:pt modelId="{A003F6AF-E11C-4C36-A3B0-C85D63D3E253}" type="sibTrans" cxnId="{A76D070E-14A0-4716-9B90-6601CF46F1F8}">
      <dgm:prSet/>
      <dgm:spPr/>
      <dgm:t>
        <a:bodyPr/>
        <a:lstStyle/>
        <a:p>
          <a:endParaRPr lang="en-US"/>
        </a:p>
      </dgm:t>
    </dgm:pt>
    <dgm:pt modelId="{1104DE4A-5CAA-4EFD-9461-4C3854CBB262}">
      <dgm:prSet/>
      <dgm:spPr/>
      <dgm:t>
        <a:bodyPr/>
        <a:lstStyle/>
        <a:p>
          <a:r>
            <a:rPr lang="en-US" b="1"/>
            <a:t>Business Reps will have more success with recruitment</a:t>
          </a:r>
          <a:endParaRPr lang="en-US"/>
        </a:p>
      </dgm:t>
    </dgm:pt>
    <dgm:pt modelId="{C97587F9-082F-437E-957B-625634908DC6}" type="parTrans" cxnId="{30ADFF8F-B64D-48A5-B167-345C89C969C2}">
      <dgm:prSet/>
      <dgm:spPr/>
      <dgm:t>
        <a:bodyPr/>
        <a:lstStyle/>
        <a:p>
          <a:endParaRPr lang="en-US"/>
        </a:p>
      </dgm:t>
    </dgm:pt>
    <dgm:pt modelId="{FBBDB0AC-86B8-4320-97E7-86A4F7C7DE9B}" type="sibTrans" cxnId="{30ADFF8F-B64D-48A5-B167-345C89C969C2}">
      <dgm:prSet/>
      <dgm:spPr/>
      <dgm:t>
        <a:bodyPr/>
        <a:lstStyle/>
        <a:p>
          <a:endParaRPr lang="en-US"/>
        </a:p>
      </dgm:t>
    </dgm:pt>
    <dgm:pt modelId="{C0D5702B-69E7-446C-84CD-202119200130}">
      <dgm:prSet/>
      <dgm:spPr/>
      <dgm:t>
        <a:bodyPr/>
        <a:lstStyle/>
        <a:p>
          <a:r>
            <a:rPr lang="en-US" b="1"/>
            <a:t>Standardization takes Provincial regulations out of Play </a:t>
          </a:r>
          <a:endParaRPr lang="en-US"/>
        </a:p>
      </dgm:t>
    </dgm:pt>
    <dgm:pt modelId="{80B2A465-8E4E-441B-8D5D-73F3F22323DA}" type="parTrans" cxnId="{FF48DA8F-3A2B-489B-AA64-AF3844816BD7}">
      <dgm:prSet/>
      <dgm:spPr/>
      <dgm:t>
        <a:bodyPr/>
        <a:lstStyle/>
        <a:p>
          <a:endParaRPr lang="en-US"/>
        </a:p>
      </dgm:t>
    </dgm:pt>
    <dgm:pt modelId="{05588D17-0208-4C66-B8AC-ABA46D3EE29F}" type="sibTrans" cxnId="{FF48DA8F-3A2B-489B-AA64-AF3844816BD7}">
      <dgm:prSet/>
      <dgm:spPr/>
      <dgm:t>
        <a:bodyPr/>
        <a:lstStyle/>
        <a:p>
          <a:endParaRPr lang="en-US"/>
        </a:p>
      </dgm:t>
    </dgm:pt>
    <dgm:pt modelId="{B7D892F4-0887-4CA8-B23D-8EB5F6DDBB54}">
      <dgm:prSet/>
      <dgm:spPr/>
      <dgm:t>
        <a:bodyPr/>
        <a:lstStyle/>
        <a:p>
          <a:r>
            <a:rPr lang="en-US" b="1"/>
            <a:t>Provide high quality, high pressure specialty welders at the end of the process that can deliver on skills and productivity</a:t>
          </a:r>
          <a:endParaRPr lang="en-US"/>
        </a:p>
      </dgm:t>
    </dgm:pt>
    <dgm:pt modelId="{5C59AF8F-B6E0-4CEF-BAE4-BA1E4A9C972B}" type="parTrans" cxnId="{953F6F0A-FB98-43FB-BE8D-3AD7AA78EBF5}">
      <dgm:prSet/>
      <dgm:spPr/>
      <dgm:t>
        <a:bodyPr/>
        <a:lstStyle/>
        <a:p>
          <a:endParaRPr lang="en-US"/>
        </a:p>
      </dgm:t>
    </dgm:pt>
    <dgm:pt modelId="{BE19F536-6601-4E98-96B1-CB0148F1C579}" type="sibTrans" cxnId="{953F6F0A-FB98-43FB-BE8D-3AD7AA78EBF5}">
      <dgm:prSet/>
      <dgm:spPr/>
      <dgm:t>
        <a:bodyPr/>
        <a:lstStyle/>
        <a:p>
          <a:endParaRPr lang="en-US"/>
        </a:p>
      </dgm:t>
    </dgm:pt>
    <dgm:pt modelId="{76EAAEB4-B497-41C1-AFEF-CC93276854DE}">
      <dgm:prSet/>
      <dgm:spPr/>
      <dgm:t>
        <a:bodyPr/>
        <a:lstStyle/>
        <a:p>
          <a:r>
            <a:rPr lang="en-US" b="1"/>
            <a:t>UA Welder will continue to lead the way in the industry</a:t>
          </a:r>
          <a:endParaRPr lang="en-US"/>
        </a:p>
      </dgm:t>
    </dgm:pt>
    <dgm:pt modelId="{72EBFFDC-76B4-488E-82BB-028B68E64351}" type="parTrans" cxnId="{A8408084-2778-4B49-8E95-1D52BE504042}">
      <dgm:prSet/>
      <dgm:spPr/>
      <dgm:t>
        <a:bodyPr/>
        <a:lstStyle/>
        <a:p>
          <a:endParaRPr lang="en-US"/>
        </a:p>
      </dgm:t>
    </dgm:pt>
    <dgm:pt modelId="{A6129FFF-E85E-4BD0-A5A0-21A8A77FE8BB}" type="sibTrans" cxnId="{A8408084-2778-4B49-8E95-1D52BE504042}">
      <dgm:prSet/>
      <dgm:spPr/>
      <dgm:t>
        <a:bodyPr/>
        <a:lstStyle/>
        <a:p>
          <a:endParaRPr lang="en-US"/>
        </a:p>
      </dgm:t>
    </dgm:pt>
    <dgm:pt modelId="{89A83CBB-0417-41A6-8B08-96FE597629B4}" type="pres">
      <dgm:prSet presAssocID="{25B5AA14-017B-4589-AE0D-8F3D7B946E43}" presName="linear" presStyleCnt="0">
        <dgm:presLayoutVars>
          <dgm:animLvl val="lvl"/>
          <dgm:resizeHandles val="exact"/>
        </dgm:presLayoutVars>
      </dgm:prSet>
      <dgm:spPr/>
      <dgm:t>
        <a:bodyPr/>
        <a:lstStyle/>
        <a:p>
          <a:endParaRPr lang="en-US"/>
        </a:p>
      </dgm:t>
    </dgm:pt>
    <dgm:pt modelId="{FEAC0D9F-F431-48BE-B196-8DD83BE06513}" type="pres">
      <dgm:prSet presAssocID="{21F2EBAD-9416-4976-B7FB-1F8650F8D1EA}" presName="parentText" presStyleLbl="node1" presStyleIdx="0" presStyleCnt="6">
        <dgm:presLayoutVars>
          <dgm:chMax val="0"/>
          <dgm:bulletEnabled val="1"/>
        </dgm:presLayoutVars>
      </dgm:prSet>
      <dgm:spPr/>
      <dgm:t>
        <a:bodyPr/>
        <a:lstStyle/>
        <a:p>
          <a:endParaRPr lang="en-US"/>
        </a:p>
      </dgm:t>
    </dgm:pt>
    <dgm:pt modelId="{B58FB69F-0EF6-4D07-9AB0-0800C1C56326}" type="pres">
      <dgm:prSet presAssocID="{130EC87A-C5CC-40AB-AEA5-1BFE5CDCF9D7}" presName="spacer" presStyleCnt="0"/>
      <dgm:spPr/>
    </dgm:pt>
    <dgm:pt modelId="{3F51B834-55AD-45BE-B43A-D8749A1F6EA1}" type="pres">
      <dgm:prSet presAssocID="{014F24A9-606B-471D-8F71-A6B6F4695975}" presName="parentText" presStyleLbl="node1" presStyleIdx="1" presStyleCnt="6">
        <dgm:presLayoutVars>
          <dgm:chMax val="0"/>
          <dgm:bulletEnabled val="1"/>
        </dgm:presLayoutVars>
      </dgm:prSet>
      <dgm:spPr/>
      <dgm:t>
        <a:bodyPr/>
        <a:lstStyle/>
        <a:p>
          <a:endParaRPr lang="en-US"/>
        </a:p>
      </dgm:t>
    </dgm:pt>
    <dgm:pt modelId="{B3677153-738E-4B90-846C-7582A4CE75DF}" type="pres">
      <dgm:prSet presAssocID="{A003F6AF-E11C-4C36-A3B0-C85D63D3E253}" presName="spacer" presStyleCnt="0"/>
      <dgm:spPr/>
    </dgm:pt>
    <dgm:pt modelId="{9DF15AD8-F099-4DDC-9D85-D460E7DDC9EA}" type="pres">
      <dgm:prSet presAssocID="{1104DE4A-5CAA-4EFD-9461-4C3854CBB262}" presName="parentText" presStyleLbl="node1" presStyleIdx="2" presStyleCnt="6">
        <dgm:presLayoutVars>
          <dgm:chMax val="0"/>
          <dgm:bulletEnabled val="1"/>
        </dgm:presLayoutVars>
      </dgm:prSet>
      <dgm:spPr/>
      <dgm:t>
        <a:bodyPr/>
        <a:lstStyle/>
        <a:p>
          <a:endParaRPr lang="en-US"/>
        </a:p>
      </dgm:t>
    </dgm:pt>
    <dgm:pt modelId="{4B9F5091-DC16-4168-81B8-53D4422325A2}" type="pres">
      <dgm:prSet presAssocID="{FBBDB0AC-86B8-4320-97E7-86A4F7C7DE9B}" presName="spacer" presStyleCnt="0"/>
      <dgm:spPr/>
    </dgm:pt>
    <dgm:pt modelId="{F3BBBDF5-5730-445B-89BF-3B3573C74B23}" type="pres">
      <dgm:prSet presAssocID="{C0D5702B-69E7-446C-84CD-202119200130}" presName="parentText" presStyleLbl="node1" presStyleIdx="3" presStyleCnt="6">
        <dgm:presLayoutVars>
          <dgm:chMax val="0"/>
          <dgm:bulletEnabled val="1"/>
        </dgm:presLayoutVars>
      </dgm:prSet>
      <dgm:spPr/>
      <dgm:t>
        <a:bodyPr/>
        <a:lstStyle/>
        <a:p>
          <a:endParaRPr lang="en-US"/>
        </a:p>
      </dgm:t>
    </dgm:pt>
    <dgm:pt modelId="{642B8A09-7132-44BA-B910-B52CA3F167A2}" type="pres">
      <dgm:prSet presAssocID="{05588D17-0208-4C66-B8AC-ABA46D3EE29F}" presName="spacer" presStyleCnt="0"/>
      <dgm:spPr/>
    </dgm:pt>
    <dgm:pt modelId="{9FBA9319-6884-4948-B58A-EC55D27DA7C8}" type="pres">
      <dgm:prSet presAssocID="{B7D892F4-0887-4CA8-B23D-8EB5F6DDBB54}" presName="parentText" presStyleLbl="node1" presStyleIdx="4" presStyleCnt="6">
        <dgm:presLayoutVars>
          <dgm:chMax val="0"/>
          <dgm:bulletEnabled val="1"/>
        </dgm:presLayoutVars>
      </dgm:prSet>
      <dgm:spPr/>
      <dgm:t>
        <a:bodyPr/>
        <a:lstStyle/>
        <a:p>
          <a:endParaRPr lang="en-US"/>
        </a:p>
      </dgm:t>
    </dgm:pt>
    <dgm:pt modelId="{7E0A34E7-A57D-4F9B-8438-0CD9EC44FC25}" type="pres">
      <dgm:prSet presAssocID="{BE19F536-6601-4E98-96B1-CB0148F1C579}" presName="spacer" presStyleCnt="0"/>
      <dgm:spPr/>
    </dgm:pt>
    <dgm:pt modelId="{C442E646-20A2-439D-84C3-A8B3A6AFD8ED}" type="pres">
      <dgm:prSet presAssocID="{76EAAEB4-B497-41C1-AFEF-CC93276854DE}" presName="parentText" presStyleLbl="node1" presStyleIdx="5" presStyleCnt="6">
        <dgm:presLayoutVars>
          <dgm:chMax val="0"/>
          <dgm:bulletEnabled val="1"/>
        </dgm:presLayoutVars>
      </dgm:prSet>
      <dgm:spPr/>
      <dgm:t>
        <a:bodyPr/>
        <a:lstStyle/>
        <a:p>
          <a:endParaRPr lang="en-US"/>
        </a:p>
      </dgm:t>
    </dgm:pt>
  </dgm:ptLst>
  <dgm:cxnLst>
    <dgm:cxn modelId="{E70E8763-0173-4C91-BFC2-3C955D289167}" type="presOf" srcId="{21F2EBAD-9416-4976-B7FB-1F8650F8D1EA}" destId="{FEAC0D9F-F431-48BE-B196-8DD83BE06513}" srcOrd="0" destOrd="0" presId="urn:microsoft.com/office/officeart/2005/8/layout/vList2"/>
    <dgm:cxn modelId="{373CC688-B4E4-4A49-966C-A280BA0C8FC2}" type="presOf" srcId="{1104DE4A-5CAA-4EFD-9461-4C3854CBB262}" destId="{9DF15AD8-F099-4DDC-9D85-D460E7DDC9EA}" srcOrd="0" destOrd="0" presId="urn:microsoft.com/office/officeart/2005/8/layout/vList2"/>
    <dgm:cxn modelId="{953F6F0A-FB98-43FB-BE8D-3AD7AA78EBF5}" srcId="{25B5AA14-017B-4589-AE0D-8F3D7B946E43}" destId="{B7D892F4-0887-4CA8-B23D-8EB5F6DDBB54}" srcOrd="4" destOrd="0" parTransId="{5C59AF8F-B6E0-4CEF-BAE4-BA1E4A9C972B}" sibTransId="{BE19F536-6601-4E98-96B1-CB0148F1C579}"/>
    <dgm:cxn modelId="{FF48DA8F-3A2B-489B-AA64-AF3844816BD7}" srcId="{25B5AA14-017B-4589-AE0D-8F3D7B946E43}" destId="{C0D5702B-69E7-446C-84CD-202119200130}" srcOrd="3" destOrd="0" parTransId="{80B2A465-8E4E-441B-8D5D-73F3F22323DA}" sibTransId="{05588D17-0208-4C66-B8AC-ABA46D3EE29F}"/>
    <dgm:cxn modelId="{23E27BA8-BC3E-4444-8DB2-5D33EE9BFAF4}" type="presOf" srcId="{25B5AA14-017B-4589-AE0D-8F3D7B946E43}" destId="{89A83CBB-0417-41A6-8B08-96FE597629B4}" srcOrd="0" destOrd="0" presId="urn:microsoft.com/office/officeart/2005/8/layout/vList2"/>
    <dgm:cxn modelId="{51A8723C-F421-431C-B100-5351A7EE577C}" type="presOf" srcId="{C0D5702B-69E7-446C-84CD-202119200130}" destId="{F3BBBDF5-5730-445B-89BF-3B3573C74B23}" srcOrd="0" destOrd="0" presId="urn:microsoft.com/office/officeart/2005/8/layout/vList2"/>
    <dgm:cxn modelId="{30ADFF8F-B64D-48A5-B167-345C89C969C2}" srcId="{25B5AA14-017B-4589-AE0D-8F3D7B946E43}" destId="{1104DE4A-5CAA-4EFD-9461-4C3854CBB262}" srcOrd="2" destOrd="0" parTransId="{C97587F9-082F-437E-957B-625634908DC6}" sibTransId="{FBBDB0AC-86B8-4320-97E7-86A4F7C7DE9B}"/>
    <dgm:cxn modelId="{A76D070E-14A0-4716-9B90-6601CF46F1F8}" srcId="{25B5AA14-017B-4589-AE0D-8F3D7B946E43}" destId="{014F24A9-606B-471D-8F71-A6B6F4695975}" srcOrd="1" destOrd="0" parTransId="{AE03A241-A921-468B-B3A6-4110555E8961}" sibTransId="{A003F6AF-E11C-4C36-A3B0-C85D63D3E253}"/>
    <dgm:cxn modelId="{A8408084-2778-4B49-8E95-1D52BE504042}" srcId="{25B5AA14-017B-4589-AE0D-8F3D7B946E43}" destId="{76EAAEB4-B497-41C1-AFEF-CC93276854DE}" srcOrd="5" destOrd="0" parTransId="{72EBFFDC-76B4-488E-82BB-028B68E64351}" sibTransId="{A6129FFF-E85E-4BD0-A5A0-21A8A77FE8BB}"/>
    <dgm:cxn modelId="{750436A6-27EC-425E-8344-7A70D5515518}" type="presOf" srcId="{B7D892F4-0887-4CA8-B23D-8EB5F6DDBB54}" destId="{9FBA9319-6884-4948-B58A-EC55D27DA7C8}" srcOrd="0" destOrd="0" presId="urn:microsoft.com/office/officeart/2005/8/layout/vList2"/>
    <dgm:cxn modelId="{48778036-A3E2-46FB-98E1-B393B519E1C1}" type="presOf" srcId="{014F24A9-606B-471D-8F71-A6B6F4695975}" destId="{3F51B834-55AD-45BE-B43A-D8749A1F6EA1}" srcOrd="0" destOrd="0" presId="urn:microsoft.com/office/officeart/2005/8/layout/vList2"/>
    <dgm:cxn modelId="{CFA463E0-6B6C-47ED-8ABE-0E972E351414}" type="presOf" srcId="{76EAAEB4-B497-41C1-AFEF-CC93276854DE}" destId="{C442E646-20A2-439D-84C3-A8B3A6AFD8ED}" srcOrd="0" destOrd="0" presId="urn:microsoft.com/office/officeart/2005/8/layout/vList2"/>
    <dgm:cxn modelId="{B15E2854-B327-4BB8-9D5C-D97851CACDB9}" srcId="{25B5AA14-017B-4589-AE0D-8F3D7B946E43}" destId="{21F2EBAD-9416-4976-B7FB-1F8650F8D1EA}" srcOrd="0" destOrd="0" parTransId="{3BB23413-E5F6-4C25-BEBB-D029319E2623}" sibTransId="{130EC87A-C5CC-40AB-AEA5-1BFE5CDCF9D7}"/>
    <dgm:cxn modelId="{DE74C29A-4096-4688-976B-67DCF677BE99}" type="presParOf" srcId="{89A83CBB-0417-41A6-8B08-96FE597629B4}" destId="{FEAC0D9F-F431-48BE-B196-8DD83BE06513}" srcOrd="0" destOrd="0" presId="urn:microsoft.com/office/officeart/2005/8/layout/vList2"/>
    <dgm:cxn modelId="{5AEB8C1D-3BD2-4258-9416-FFCD43C44C19}" type="presParOf" srcId="{89A83CBB-0417-41A6-8B08-96FE597629B4}" destId="{B58FB69F-0EF6-4D07-9AB0-0800C1C56326}" srcOrd="1" destOrd="0" presId="urn:microsoft.com/office/officeart/2005/8/layout/vList2"/>
    <dgm:cxn modelId="{1094D07F-C7C4-4C5E-9075-45313842A984}" type="presParOf" srcId="{89A83CBB-0417-41A6-8B08-96FE597629B4}" destId="{3F51B834-55AD-45BE-B43A-D8749A1F6EA1}" srcOrd="2" destOrd="0" presId="urn:microsoft.com/office/officeart/2005/8/layout/vList2"/>
    <dgm:cxn modelId="{9FCA6991-1F41-454B-9A1C-4489C9399EDA}" type="presParOf" srcId="{89A83CBB-0417-41A6-8B08-96FE597629B4}" destId="{B3677153-738E-4B90-846C-7582A4CE75DF}" srcOrd="3" destOrd="0" presId="urn:microsoft.com/office/officeart/2005/8/layout/vList2"/>
    <dgm:cxn modelId="{EA067F71-025E-4C20-AC78-7A063C9FA573}" type="presParOf" srcId="{89A83CBB-0417-41A6-8B08-96FE597629B4}" destId="{9DF15AD8-F099-4DDC-9D85-D460E7DDC9EA}" srcOrd="4" destOrd="0" presId="urn:microsoft.com/office/officeart/2005/8/layout/vList2"/>
    <dgm:cxn modelId="{9B510745-6EDA-490C-A4CD-8F1501F4CB19}" type="presParOf" srcId="{89A83CBB-0417-41A6-8B08-96FE597629B4}" destId="{4B9F5091-DC16-4168-81B8-53D4422325A2}" srcOrd="5" destOrd="0" presId="urn:microsoft.com/office/officeart/2005/8/layout/vList2"/>
    <dgm:cxn modelId="{D8130303-4DB9-4B56-8F80-F51B8D83CC26}" type="presParOf" srcId="{89A83CBB-0417-41A6-8B08-96FE597629B4}" destId="{F3BBBDF5-5730-445B-89BF-3B3573C74B23}" srcOrd="6" destOrd="0" presId="urn:microsoft.com/office/officeart/2005/8/layout/vList2"/>
    <dgm:cxn modelId="{25EC0474-CD45-4424-8021-71D0708A56B6}" type="presParOf" srcId="{89A83CBB-0417-41A6-8B08-96FE597629B4}" destId="{642B8A09-7132-44BA-B910-B52CA3F167A2}" srcOrd="7" destOrd="0" presId="urn:microsoft.com/office/officeart/2005/8/layout/vList2"/>
    <dgm:cxn modelId="{3319A78C-8670-4C4D-A41D-86E832842680}" type="presParOf" srcId="{89A83CBB-0417-41A6-8B08-96FE597629B4}" destId="{9FBA9319-6884-4948-B58A-EC55D27DA7C8}" srcOrd="8" destOrd="0" presId="urn:microsoft.com/office/officeart/2005/8/layout/vList2"/>
    <dgm:cxn modelId="{AACDF2EA-8871-4234-8100-FE649FA47973}" type="presParOf" srcId="{89A83CBB-0417-41A6-8B08-96FE597629B4}" destId="{7E0A34E7-A57D-4F9B-8438-0CD9EC44FC25}" srcOrd="9" destOrd="0" presId="urn:microsoft.com/office/officeart/2005/8/layout/vList2"/>
    <dgm:cxn modelId="{B09B5AC6-B4D7-42F8-BD85-74660DB89A21}" type="presParOf" srcId="{89A83CBB-0417-41A6-8B08-96FE597629B4}" destId="{C442E646-20A2-439D-84C3-A8B3A6AFD8E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22E4DB-CA78-4D3F-A46C-19889226A45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7F8042A-064F-4078-8C3F-9BDB3D10C4E2}">
      <dgm:prSet/>
      <dgm:spPr/>
      <dgm:t>
        <a:bodyPr/>
        <a:lstStyle/>
        <a:p>
          <a:pPr>
            <a:lnSpc>
              <a:spcPct val="100000"/>
            </a:lnSpc>
          </a:pPr>
          <a:r>
            <a:rPr lang="en-US" dirty="0"/>
            <a:t>Is a tradesperson who has satisfactorily completed an apprenticeship, or an equivalent amount of time in the welding field as a pressure welder. </a:t>
          </a:r>
        </a:p>
      </dgm:t>
    </dgm:pt>
    <dgm:pt modelId="{9C2C78AF-681B-4B08-ACB7-9FAB14387CD0}" type="parTrans" cxnId="{EBC43363-05D4-4565-88ED-BE13DEA54ADB}">
      <dgm:prSet/>
      <dgm:spPr/>
      <dgm:t>
        <a:bodyPr/>
        <a:lstStyle/>
        <a:p>
          <a:endParaRPr lang="en-US"/>
        </a:p>
      </dgm:t>
    </dgm:pt>
    <dgm:pt modelId="{96414F70-1414-4F95-B1C0-A3037A555662}" type="sibTrans" cxnId="{EBC43363-05D4-4565-88ED-BE13DEA54ADB}">
      <dgm:prSet/>
      <dgm:spPr/>
      <dgm:t>
        <a:bodyPr/>
        <a:lstStyle/>
        <a:p>
          <a:endParaRPr lang="en-US"/>
        </a:p>
      </dgm:t>
    </dgm:pt>
    <dgm:pt modelId="{15215073-55B7-43A7-B22F-71EB88B7E828}">
      <dgm:prSet/>
      <dgm:spPr/>
      <dgm:t>
        <a:bodyPr/>
        <a:lstStyle/>
        <a:p>
          <a:pPr>
            <a:lnSpc>
              <a:spcPct val="100000"/>
            </a:lnSpc>
          </a:pPr>
          <a:r>
            <a:rPr lang="en-US"/>
            <a:t>Is Capable of Welding X-Ray quality open root pipe and fittings as well complete fillets on appropriate pipe supports and hangers. With less than a 1% failure rate</a:t>
          </a:r>
        </a:p>
      </dgm:t>
    </dgm:pt>
    <dgm:pt modelId="{4890B6E8-CBB1-489F-A5AF-94FE2B188CA4}" type="parTrans" cxnId="{96423D84-1D67-4C1C-A201-AA76AACA6CF5}">
      <dgm:prSet/>
      <dgm:spPr/>
      <dgm:t>
        <a:bodyPr/>
        <a:lstStyle/>
        <a:p>
          <a:endParaRPr lang="en-US"/>
        </a:p>
      </dgm:t>
    </dgm:pt>
    <dgm:pt modelId="{A07F1438-00CE-42EB-8C2E-4044268D2B35}" type="sibTrans" cxnId="{96423D84-1D67-4C1C-A201-AA76AACA6CF5}">
      <dgm:prSet/>
      <dgm:spPr/>
      <dgm:t>
        <a:bodyPr/>
        <a:lstStyle/>
        <a:p>
          <a:endParaRPr lang="en-US"/>
        </a:p>
      </dgm:t>
    </dgm:pt>
    <dgm:pt modelId="{32435A20-2F56-4268-A6B2-928C1693CEE3}">
      <dgm:prSet/>
      <dgm:spPr/>
      <dgm:t>
        <a:bodyPr/>
        <a:lstStyle/>
        <a:p>
          <a:pPr>
            <a:lnSpc>
              <a:spcPct val="100000"/>
            </a:lnSpc>
          </a:pPr>
          <a:r>
            <a:rPr lang="en-US" dirty="0"/>
            <a:t>Utilize the following SMAW, GTAW, GMAW and when required the SAW Process</a:t>
          </a:r>
        </a:p>
      </dgm:t>
    </dgm:pt>
    <dgm:pt modelId="{AC77C693-430D-4371-A53E-50954E64CDC6}" type="parTrans" cxnId="{1645453D-DF0E-4442-81AA-D46688D43C45}">
      <dgm:prSet/>
      <dgm:spPr/>
      <dgm:t>
        <a:bodyPr/>
        <a:lstStyle/>
        <a:p>
          <a:endParaRPr lang="en-US"/>
        </a:p>
      </dgm:t>
    </dgm:pt>
    <dgm:pt modelId="{483AD4BB-636A-47E2-9CD3-4E8AF04425D5}" type="sibTrans" cxnId="{1645453D-DF0E-4442-81AA-D46688D43C45}">
      <dgm:prSet/>
      <dgm:spPr/>
      <dgm:t>
        <a:bodyPr/>
        <a:lstStyle/>
        <a:p>
          <a:endParaRPr lang="en-US"/>
        </a:p>
      </dgm:t>
    </dgm:pt>
    <dgm:pt modelId="{EC8E977B-E370-46AA-B7F6-256486441547}">
      <dgm:prSet/>
      <dgm:spPr/>
      <dgm:t>
        <a:bodyPr/>
        <a:lstStyle/>
        <a:p>
          <a:pPr>
            <a:lnSpc>
              <a:spcPct val="100000"/>
            </a:lnSpc>
          </a:pPr>
          <a:r>
            <a:rPr lang="en-US"/>
            <a:t>Carry Both ASME and CWB Credentials</a:t>
          </a:r>
        </a:p>
      </dgm:t>
    </dgm:pt>
    <dgm:pt modelId="{BA9C2EB3-F58A-4179-8E58-169C66786E56}" type="parTrans" cxnId="{90AEDC1B-FEA0-478C-AD1C-F1F632037666}">
      <dgm:prSet/>
      <dgm:spPr/>
      <dgm:t>
        <a:bodyPr/>
        <a:lstStyle/>
        <a:p>
          <a:endParaRPr lang="en-US"/>
        </a:p>
      </dgm:t>
    </dgm:pt>
    <dgm:pt modelId="{07D05764-92DC-4188-935B-36F9C67EB0EC}" type="sibTrans" cxnId="{90AEDC1B-FEA0-478C-AD1C-F1F632037666}">
      <dgm:prSet/>
      <dgm:spPr/>
      <dgm:t>
        <a:bodyPr/>
        <a:lstStyle/>
        <a:p>
          <a:endParaRPr lang="en-US"/>
        </a:p>
      </dgm:t>
    </dgm:pt>
    <dgm:pt modelId="{25ECAD36-3A90-4EE3-A678-C7DFA2E84E74}" type="pres">
      <dgm:prSet presAssocID="{9922E4DB-CA78-4D3F-A46C-19889226A45D}" presName="root" presStyleCnt="0">
        <dgm:presLayoutVars>
          <dgm:dir/>
          <dgm:resizeHandles val="exact"/>
        </dgm:presLayoutVars>
      </dgm:prSet>
      <dgm:spPr/>
      <dgm:t>
        <a:bodyPr/>
        <a:lstStyle/>
        <a:p>
          <a:endParaRPr lang="en-US"/>
        </a:p>
      </dgm:t>
    </dgm:pt>
    <dgm:pt modelId="{C7104652-80FC-4F54-911E-7FCB5B84196F}" type="pres">
      <dgm:prSet presAssocID="{A7F8042A-064F-4078-8C3F-9BDB3D10C4E2}" presName="compNode" presStyleCnt="0"/>
      <dgm:spPr/>
    </dgm:pt>
    <dgm:pt modelId="{E06D5D28-FEB0-47F0-A96B-3A6BEB56AC76}" type="pres">
      <dgm:prSet presAssocID="{A7F8042A-064F-4078-8C3F-9BDB3D10C4E2}" presName="bgRect" presStyleLbl="bgShp" presStyleIdx="0" presStyleCnt="3"/>
      <dgm:spPr/>
    </dgm:pt>
    <dgm:pt modelId="{ED9EF4FB-13C6-422B-B34D-D1B11DA0C13F}" type="pres">
      <dgm:prSet presAssocID="{A7F8042A-064F-4078-8C3F-9BDB3D10C4E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Welder"/>
        </a:ext>
      </dgm:extLst>
    </dgm:pt>
    <dgm:pt modelId="{E5EE3D58-FAE6-4645-A1A3-4B13E55B62C6}" type="pres">
      <dgm:prSet presAssocID="{A7F8042A-064F-4078-8C3F-9BDB3D10C4E2}" presName="spaceRect" presStyleCnt="0"/>
      <dgm:spPr/>
    </dgm:pt>
    <dgm:pt modelId="{F295A6E3-B567-4C54-8E61-B92CA2399BEA}" type="pres">
      <dgm:prSet presAssocID="{A7F8042A-064F-4078-8C3F-9BDB3D10C4E2}" presName="parTx" presStyleLbl="revTx" presStyleIdx="0" presStyleCnt="4">
        <dgm:presLayoutVars>
          <dgm:chMax val="0"/>
          <dgm:chPref val="0"/>
        </dgm:presLayoutVars>
      </dgm:prSet>
      <dgm:spPr/>
      <dgm:t>
        <a:bodyPr/>
        <a:lstStyle/>
        <a:p>
          <a:endParaRPr lang="en-US"/>
        </a:p>
      </dgm:t>
    </dgm:pt>
    <dgm:pt modelId="{77B01EDB-66BF-4218-ABF4-316B90A95B7F}" type="pres">
      <dgm:prSet presAssocID="{96414F70-1414-4F95-B1C0-A3037A555662}" presName="sibTrans" presStyleCnt="0"/>
      <dgm:spPr/>
    </dgm:pt>
    <dgm:pt modelId="{81A13E67-4E40-46F7-A22C-036CAD5E9AEF}" type="pres">
      <dgm:prSet presAssocID="{15215073-55B7-43A7-B22F-71EB88B7E828}" presName="compNode" presStyleCnt="0"/>
      <dgm:spPr/>
    </dgm:pt>
    <dgm:pt modelId="{6D349AB5-A8FC-4F02-BCCC-0C18FF78A17F}" type="pres">
      <dgm:prSet presAssocID="{15215073-55B7-43A7-B22F-71EB88B7E828}" presName="bgRect" presStyleLbl="bgShp" presStyleIdx="1" presStyleCnt="3"/>
      <dgm:spPr/>
    </dgm:pt>
    <dgm:pt modelId="{BE1C9E20-476D-4139-81BA-EBA0394D8FD1}" type="pres">
      <dgm:prSet presAssocID="{15215073-55B7-43A7-B22F-71EB88B7E82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Checkmark"/>
        </a:ext>
      </dgm:extLst>
    </dgm:pt>
    <dgm:pt modelId="{B2B0BD23-F8A0-4436-A0E1-FDD1E3889DBD}" type="pres">
      <dgm:prSet presAssocID="{15215073-55B7-43A7-B22F-71EB88B7E828}" presName="spaceRect" presStyleCnt="0"/>
      <dgm:spPr/>
    </dgm:pt>
    <dgm:pt modelId="{75A22095-EB7A-4708-8349-31CD2BE4E541}" type="pres">
      <dgm:prSet presAssocID="{15215073-55B7-43A7-B22F-71EB88B7E828}" presName="parTx" presStyleLbl="revTx" presStyleIdx="1" presStyleCnt="4">
        <dgm:presLayoutVars>
          <dgm:chMax val="0"/>
          <dgm:chPref val="0"/>
        </dgm:presLayoutVars>
      </dgm:prSet>
      <dgm:spPr/>
      <dgm:t>
        <a:bodyPr/>
        <a:lstStyle/>
        <a:p>
          <a:endParaRPr lang="en-US"/>
        </a:p>
      </dgm:t>
    </dgm:pt>
    <dgm:pt modelId="{845B956B-F090-4E5F-854E-60BF5D8B3B1D}" type="pres">
      <dgm:prSet presAssocID="{A07F1438-00CE-42EB-8C2E-4044268D2B35}" presName="sibTrans" presStyleCnt="0"/>
      <dgm:spPr/>
    </dgm:pt>
    <dgm:pt modelId="{A5A7BC1E-5BB3-4501-939D-92493BE92442}" type="pres">
      <dgm:prSet presAssocID="{32435A20-2F56-4268-A6B2-928C1693CEE3}" presName="compNode" presStyleCnt="0"/>
      <dgm:spPr/>
    </dgm:pt>
    <dgm:pt modelId="{074DD93B-8181-4C8E-BF2B-039A30108062}" type="pres">
      <dgm:prSet presAssocID="{32435A20-2F56-4268-A6B2-928C1693CEE3}" presName="bgRect" presStyleLbl="bgShp" presStyleIdx="2" presStyleCnt="3"/>
      <dgm:spPr/>
    </dgm:pt>
    <dgm:pt modelId="{817B01A4-80F6-456C-81BF-AFC57C9F0ACE}" type="pres">
      <dgm:prSet presAssocID="{32435A20-2F56-4268-A6B2-928C1693CEE3}" presName="iconRect" presStyleLbl="node1" presStyleIdx="2" presStyleCnt="3" custLinFactNeighborX="-1695" custLinFactNeighborY="621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Welder"/>
        </a:ext>
      </dgm:extLst>
    </dgm:pt>
    <dgm:pt modelId="{CFF64464-CE2F-407B-B6D3-901DB7FAC5C1}" type="pres">
      <dgm:prSet presAssocID="{32435A20-2F56-4268-A6B2-928C1693CEE3}" presName="spaceRect" presStyleCnt="0"/>
      <dgm:spPr/>
    </dgm:pt>
    <dgm:pt modelId="{4FC75B1B-273C-4EEC-84F8-64355444E42F}" type="pres">
      <dgm:prSet presAssocID="{32435A20-2F56-4268-A6B2-928C1693CEE3}" presName="parTx" presStyleLbl="revTx" presStyleIdx="2" presStyleCnt="4">
        <dgm:presLayoutVars>
          <dgm:chMax val="0"/>
          <dgm:chPref val="0"/>
        </dgm:presLayoutVars>
      </dgm:prSet>
      <dgm:spPr/>
      <dgm:t>
        <a:bodyPr/>
        <a:lstStyle/>
        <a:p>
          <a:endParaRPr lang="en-US"/>
        </a:p>
      </dgm:t>
    </dgm:pt>
    <dgm:pt modelId="{AC004066-A23E-4FE1-A814-D3851F6BBF4C}" type="pres">
      <dgm:prSet presAssocID="{32435A20-2F56-4268-A6B2-928C1693CEE3}" presName="desTx" presStyleLbl="revTx" presStyleIdx="3" presStyleCnt="4">
        <dgm:presLayoutVars/>
      </dgm:prSet>
      <dgm:spPr/>
      <dgm:t>
        <a:bodyPr/>
        <a:lstStyle/>
        <a:p>
          <a:endParaRPr lang="en-US"/>
        </a:p>
      </dgm:t>
    </dgm:pt>
  </dgm:ptLst>
  <dgm:cxnLst>
    <dgm:cxn modelId="{1645453D-DF0E-4442-81AA-D46688D43C45}" srcId="{9922E4DB-CA78-4D3F-A46C-19889226A45D}" destId="{32435A20-2F56-4268-A6B2-928C1693CEE3}" srcOrd="2" destOrd="0" parTransId="{AC77C693-430D-4371-A53E-50954E64CDC6}" sibTransId="{483AD4BB-636A-47E2-9CD3-4E8AF04425D5}"/>
    <dgm:cxn modelId="{90AEDC1B-FEA0-478C-AD1C-F1F632037666}" srcId="{32435A20-2F56-4268-A6B2-928C1693CEE3}" destId="{EC8E977B-E370-46AA-B7F6-256486441547}" srcOrd="0" destOrd="0" parTransId="{BA9C2EB3-F58A-4179-8E58-169C66786E56}" sibTransId="{07D05764-92DC-4188-935B-36F9C67EB0EC}"/>
    <dgm:cxn modelId="{EBC43363-05D4-4565-88ED-BE13DEA54ADB}" srcId="{9922E4DB-CA78-4D3F-A46C-19889226A45D}" destId="{A7F8042A-064F-4078-8C3F-9BDB3D10C4E2}" srcOrd="0" destOrd="0" parTransId="{9C2C78AF-681B-4B08-ACB7-9FAB14387CD0}" sibTransId="{96414F70-1414-4F95-B1C0-A3037A555662}"/>
    <dgm:cxn modelId="{51B3E81D-2B60-4241-B0A7-5A074B49B343}" type="presOf" srcId="{A7F8042A-064F-4078-8C3F-9BDB3D10C4E2}" destId="{F295A6E3-B567-4C54-8E61-B92CA2399BEA}" srcOrd="0" destOrd="0" presId="urn:microsoft.com/office/officeart/2018/2/layout/IconVerticalSolidList"/>
    <dgm:cxn modelId="{A543CD8B-7CB9-4B63-9122-0836611356A5}" type="presOf" srcId="{15215073-55B7-43A7-B22F-71EB88B7E828}" destId="{75A22095-EB7A-4708-8349-31CD2BE4E541}" srcOrd="0" destOrd="0" presId="urn:microsoft.com/office/officeart/2018/2/layout/IconVerticalSolidList"/>
    <dgm:cxn modelId="{96423D84-1D67-4C1C-A201-AA76AACA6CF5}" srcId="{9922E4DB-CA78-4D3F-A46C-19889226A45D}" destId="{15215073-55B7-43A7-B22F-71EB88B7E828}" srcOrd="1" destOrd="0" parTransId="{4890B6E8-CBB1-489F-A5AF-94FE2B188CA4}" sibTransId="{A07F1438-00CE-42EB-8C2E-4044268D2B35}"/>
    <dgm:cxn modelId="{F355548A-C914-44D6-8E4B-243F5C72D619}" type="presOf" srcId="{32435A20-2F56-4268-A6B2-928C1693CEE3}" destId="{4FC75B1B-273C-4EEC-84F8-64355444E42F}" srcOrd="0" destOrd="0" presId="urn:microsoft.com/office/officeart/2018/2/layout/IconVerticalSolidList"/>
    <dgm:cxn modelId="{4B8BC5ED-7517-4746-A8BD-85E597575785}" type="presOf" srcId="{EC8E977B-E370-46AA-B7F6-256486441547}" destId="{AC004066-A23E-4FE1-A814-D3851F6BBF4C}" srcOrd="0" destOrd="0" presId="urn:microsoft.com/office/officeart/2018/2/layout/IconVerticalSolidList"/>
    <dgm:cxn modelId="{CA2127F3-147C-4904-805E-AF5CA3A6B549}" type="presOf" srcId="{9922E4DB-CA78-4D3F-A46C-19889226A45D}" destId="{25ECAD36-3A90-4EE3-A678-C7DFA2E84E74}" srcOrd="0" destOrd="0" presId="urn:microsoft.com/office/officeart/2018/2/layout/IconVerticalSolidList"/>
    <dgm:cxn modelId="{DC0D0D93-BE61-46F1-A01C-416E1FD003A5}" type="presParOf" srcId="{25ECAD36-3A90-4EE3-A678-C7DFA2E84E74}" destId="{C7104652-80FC-4F54-911E-7FCB5B84196F}" srcOrd="0" destOrd="0" presId="urn:microsoft.com/office/officeart/2018/2/layout/IconVerticalSolidList"/>
    <dgm:cxn modelId="{0CA736E6-CC90-4380-BB6D-AA7E96A36A1B}" type="presParOf" srcId="{C7104652-80FC-4F54-911E-7FCB5B84196F}" destId="{E06D5D28-FEB0-47F0-A96B-3A6BEB56AC76}" srcOrd="0" destOrd="0" presId="urn:microsoft.com/office/officeart/2018/2/layout/IconVerticalSolidList"/>
    <dgm:cxn modelId="{C58BF0AA-565A-409D-86A4-8A3358543C71}" type="presParOf" srcId="{C7104652-80FC-4F54-911E-7FCB5B84196F}" destId="{ED9EF4FB-13C6-422B-B34D-D1B11DA0C13F}" srcOrd="1" destOrd="0" presId="urn:microsoft.com/office/officeart/2018/2/layout/IconVerticalSolidList"/>
    <dgm:cxn modelId="{6B354DFC-FAFE-44EF-9565-9A74947B04E0}" type="presParOf" srcId="{C7104652-80FC-4F54-911E-7FCB5B84196F}" destId="{E5EE3D58-FAE6-4645-A1A3-4B13E55B62C6}" srcOrd="2" destOrd="0" presId="urn:microsoft.com/office/officeart/2018/2/layout/IconVerticalSolidList"/>
    <dgm:cxn modelId="{80A137E0-5104-47E5-BDAF-EE9F209B8E8A}" type="presParOf" srcId="{C7104652-80FC-4F54-911E-7FCB5B84196F}" destId="{F295A6E3-B567-4C54-8E61-B92CA2399BEA}" srcOrd="3" destOrd="0" presId="urn:microsoft.com/office/officeart/2018/2/layout/IconVerticalSolidList"/>
    <dgm:cxn modelId="{5A41CCE2-7F01-46D6-9C62-A0112207F711}" type="presParOf" srcId="{25ECAD36-3A90-4EE3-A678-C7DFA2E84E74}" destId="{77B01EDB-66BF-4218-ABF4-316B90A95B7F}" srcOrd="1" destOrd="0" presId="urn:microsoft.com/office/officeart/2018/2/layout/IconVerticalSolidList"/>
    <dgm:cxn modelId="{BD4C43E3-ECC4-4919-9B08-2F04A5CCAA64}" type="presParOf" srcId="{25ECAD36-3A90-4EE3-A678-C7DFA2E84E74}" destId="{81A13E67-4E40-46F7-A22C-036CAD5E9AEF}" srcOrd="2" destOrd="0" presId="urn:microsoft.com/office/officeart/2018/2/layout/IconVerticalSolidList"/>
    <dgm:cxn modelId="{81E060D7-DE97-4BFE-BB0B-2583F617DA3C}" type="presParOf" srcId="{81A13E67-4E40-46F7-A22C-036CAD5E9AEF}" destId="{6D349AB5-A8FC-4F02-BCCC-0C18FF78A17F}" srcOrd="0" destOrd="0" presId="urn:microsoft.com/office/officeart/2018/2/layout/IconVerticalSolidList"/>
    <dgm:cxn modelId="{43327D6E-5B2D-409D-914D-4F59A6A7DD7D}" type="presParOf" srcId="{81A13E67-4E40-46F7-A22C-036CAD5E9AEF}" destId="{BE1C9E20-476D-4139-81BA-EBA0394D8FD1}" srcOrd="1" destOrd="0" presId="urn:microsoft.com/office/officeart/2018/2/layout/IconVerticalSolidList"/>
    <dgm:cxn modelId="{33FCF1BD-5D2B-46EC-9186-8218AB339C89}" type="presParOf" srcId="{81A13E67-4E40-46F7-A22C-036CAD5E9AEF}" destId="{B2B0BD23-F8A0-4436-A0E1-FDD1E3889DBD}" srcOrd="2" destOrd="0" presId="urn:microsoft.com/office/officeart/2018/2/layout/IconVerticalSolidList"/>
    <dgm:cxn modelId="{DAC2EF27-3D06-43EB-B58C-92135F636615}" type="presParOf" srcId="{81A13E67-4E40-46F7-A22C-036CAD5E9AEF}" destId="{75A22095-EB7A-4708-8349-31CD2BE4E541}" srcOrd="3" destOrd="0" presId="urn:microsoft.com/office/officeart/2018/2/layout/IconVerticalSolidList"/>
    <dgm:cxn modelId="{A472FC64-F13C-46D6-B280-A3B3C270710D}" type="presParOf" srcId="{25ECAD36-3A90-4EE3-A678-C7DFA2E84E74}" destId="{845B956B-F090-4E5F-854E-60BF5D8B3B1D}" srcOrd="3" destOrd="0" presId="urn:microsoft.com/office/officeart/2018/2/layout/IconVerticalSolidList"/>
    <dgm:cxn modelId="{9CEF812C-4E2B-485F-9F73-80BB57CC7784}" type="presParOf" srcId="{25ECAD36-3A90-4EE3-A678-C7DFA2E84E74}" destId="{A5A7BC1E-5BB3-4501-939D-92493BE92442}" srcOrd="4" destOrd="0" presId="urn:microsoft.com/office/officeart/2018/2/layout/IconVerticalSolidList"/>
    <dgm:cxn modelId="{CC754DC3-CD58-4B34-8C80-D7BEACD9C7C7}" type="presParOf" srcId="{A5A7BC1E-5BB3-4501-939D-92493BE92442}" destId="{074DD93B-8181-4C8E-BF2B-039A30108062}" srcOrd="0" destOrd="0" presId="urn:microsoft.com/office/officeart/2018/2/layout/IconVerticalSolidList"/>
    <dgm:cxn modelId="{21CE71E3-072D-46CF-B96A-4A85162CD90F}" type="presParOf" srcId="{A5A7BC1E-5BB3-4501-939D-92493BE92442}" destId="{817B01A4-80F6-456C-81BF-AFC57C9F0ACE}" srcOrd="1" destOrd="0" presId="urn:microsoft.com/office/officeart/2018/2/layout/IconVerticalSolidList"/>
    <dgm:cxn modelId="{E11DAEDB-3B9D-4AE6-8590-6A4615B899E0}" type="presParOf" srcId="{A5A7BC1E-5BB3-4501-939D-92493BE92442}" destId="{CFF64464-CE2F-407B-B6D3-901DB7FAC5C1}" srcOrd="2" destOrd="0" presId="urn:microsoft.com/office/officeart/2018/2/layout/IconVerticalSolidList"/>
    <dgm:cxn modelId="{76CD41BF-6A89-4BF6-878A-687C0462FE11}" type="presParOf" srcId="{A5A7BC1E-5BB3-4501-939D-92493BE92442}" destId="{4FC75B1B-273C-4EEC-84F8-64355444E42F}" srcOrd="3" destOrd="0" presId="urn:microsoft.com/office/officeart/2018/2/layout/IconVerticalSolidList"/>
    <dgm:cxn modelId="{F52EE201-D09D-4B57-96DB-250B4FE2FD5C}" type="presParOf" srcId="{A5A7BC1E-5BB3-4501-939D-92493BE92442}" destId="{AC004066-A23E-4FE1-A814-D3851F6BBF4C}"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C0D9F-F431-48BE-B196-8DD83BE06513}">
      <dsp:nvSpPr>
        <dsp:cNvPr id="0" name=""/>
        <dsp:cNvSpPr/>
      </dsp:nvSpPr>
      <dsp:spPr>
        <a:xfrm>
          <a:off x="0" y="511304"/>
          <a:ext cx="6089650" cy="7150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Proactive</a:t>
          </a:r>
          <a:endParaRPr lang="en-US" sz="1800" kern="1200"/>
        </a:p>
      </dsp:txBody>
      <dsp:txXfrm>
        <a:off x="34906" y="546210"/>
        <a:ext cx="6019838" cy="645240"/>
      </dsp:txXfrm>
    </dsp:sp>
    <dsp:sp modelId="{3F51B834-55AD-45BE-B43A-D8749A1F6EA1}">
      <dsp:nvSpPr>
        <dsp:cNvPr id="0" name=""/>
        <dsp:cNvSpPr/>
      </dsp:nvSpPr>
      <dsp:spPr>
        <a:xfrm>
          <a:off x="0" y="1278196"/>
          <a:ext cx="6089650" cy="7150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Creating Benchmarks </a:t>
          </a:r>
          <a:endParaRPr lang="en-US" sz="1800" kern="1200"/>
        </a:p>
      </dsp:txBody>
      <dsp:txXfrm>
        <a:off x="34906" y="1313102"/>
        <a:ext cx="6019838" cy="645240"/>
      </dsp:txXfrm>
    </dsp:sp>
    <dsp:sp modelId="{9DF15AD8-F099-4DDC-9D85-D460E7DDC9EA}">
      <dsp:nvSpPr>
        <dsp:cNvPr id="0" name=""/>
        <dsp:cNvSpPr/>
      </dsp:nvSpPr>
      <dsp:spPr>
        <a:xfrm>
          <a:off x="0" y="2045089"/>
          <a:ext cx="6089650" cy="7150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Business Reps will have more success with recruitment</a:t>
          </a:r>
          <a:endParaRPr lang="en-US" sz="1800" kern="1200"/>
        </a:p>
      </dsp:txBody>
      <dsp:txXfrm>
        <a:off x="34906" y="2079995"/>
        <a:ext cx="6019838" cy="645240"/>
      </dsp:txXfrm>
    </dsp:sp>
    <dsp:sp modelId="{F3BBBDF5-5730-445B-89BF-3B3573C74B23}">
      <dsp:nvSpPr>
        <dsp:cNvPr id="0" name=""/>
        <dsp:cNvSpPr/>
      </dsp:nvSpPr>
      <dsp:spPr>
        <a:xfrm>
          <a:off x="0" y="2811982"/>
          <a:ext cx="6089650" cy="7150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Standardization takes Provincial regulations out of Play </a:t>
          </a:r>
          <a:endParaRPr lang="en-US" sz="1800" kern="1200"/>
        </a:p>
      </dsp:txBody>
      <dsp:txXfrm>
        <a:off x="34906" y="2846888"/>
        <a:ext cx="6019838" cy="645240"/>
      </dsp:txXfrm>
    </dsp:sp>
    <dsp:sp modelId="{9FBA9319-6884-4948-B58A-EC55D27DA7C8}">
      <dsp:nvSpPr>
        <dsp:cNvPr id="0" name=""/>
        <dsp:cNvSpPr/>
      </dsp:nvSpPr>
      <dsp:spPr>
        <a:xfrm>
          <a:off x="0" y="3578875"/>
          <a:ext cx="6089650"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Provide high quality, high pressure specialty welders at the end of the process that can deliver on skills and productivity</a:t>
          </a:r>
          <a:endParaRPr lang="en-US" sz="1800" kern="1200"/>
        </a:p>
      </dsp:txBody>
      <dsp:txXfrm>
        <a:off x="34906" y="3613781"/>
        <a:ext cx="6019838" cy="645240"/>
      </dsp:txXfrm>
    </dsp:sp>
    <dsp:sp modelId="{C442E646-20A2-439D-84C3-A8B3A6AFD8ED}">
      <dsp:nvSpPr>
        <dsp:cNvPr id="0" name=""/>
        <dsp:cNvSpPr/>
      </dsp:nvSpPr>
      <dsp:spPr>
        <a:xfrm>
          <a:off x="0" y="4345768"/>
          <a:ext cx="6089650" cy="7150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UA Welder will continue to lead the way in the industry</a:t>
          </a:r>
          <a:endParaRPr lang="en-US" sz="1800" kern="1200"/>
        </a:p>
      </dsp:txBody>
      <dsp:txXfrm>
        <a:off x="34906" y="4380674"/>
        <a:ext cx="6019838" cy="645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D5D28-FEB0-47F0-A96B-3A6BEB56AC76}">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9EF4FB-13C6-422B-B34D-D1B11DA0C13F}">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95A6E3-B567-4C54-8E61-B92CA2399BEA}">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844550">
            <a:lnSpc>
              <a:spcPct val="100000"/>
            </a:lnSpc>
            <a:spcBef>
              <a:spcPct val="0"/>
            </a:spcBef>
            <a:spcAft>
              <a:spcPct val="35000"/>
            </a:spcAft>
          </a:pPr>
          <a:r>
            <a:rPr lang="en-US" sz="1900" kern="1200" dirty="0"/>
            <a:t>Is a tradesperson who has satisfactorily completed an apprenticeship, or an equivalent amount of time in the welding field as a pressure welder. </a:t>
          </a:r>
        </a:p>
      </dsp:txBody>
      <dsp:txXfrm>
        <a:off x="1941716" y="718"/>
        <a:ext cx="4571887" cy="1681139"/>
      </dsp:txXfrm>
    </dsp:sp>
    <dsp:sp modelId="{6D349AB5-A8FC-4F02-BCCC-0C18FF78A17F}">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1C9E20-476D-4139-81BA-EBA0394D8FD1}">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A22095-EB7A-4708-8349-31CD2BE4E541}">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844550">
            <a:lnSpc>
              <a:spcPct val="100000"/>
            </a:lnSpc>
            <a:spcBef>
              <a:spcPct val="0"/>
            </a:spcBef>
            <a:spcAft>
              <a:spcPct val="35000"/>
            </a:spcAft>
          </a:pPr>
          <a:r>
            <a:rPr lang="en-US" sz="1900" kern="1200"/>
            <a:t>Is Capable of Welding X-Ray quality open root pipe and fittings as well complete fillets on appropriate pipe supports and hangers. With less than a 1% failure rate</a:t>
          </a:r>
        </a:p>
      </dsp:txBody>
      <dsp:txXfrm>
        <a:off x="1941716" y="2102143"/>
        <a:ext cx="4571887" cy="1681139"/>
      </dsp:txXfrm>
    </dsp:sp>
    <dsp:sp modelId="{074DD93B-8181-4C8E-BF2B-039A30108062}">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7B01A4-80F6-456C-81BF-AFC57C9F0ACE}">
      <dsp:nvSpPr>
        <dsp:cNvPr id="0" name=""/>
        <dsp:cNvSpPr/>
      </dsp:nvSpPr>
      <dsp:spPr>
        <a:xfrm>
          <a:off x="492872" y="4639299"/>
          <a:ext cx="924626" cy="9246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C75B1B-273C-4EEC-84F8-64355444E42F}">
      <dsp:nvSpPr>
        <dsp:cNvPr id="0" name=""/>
        <dsp:cNvSpPr/>
      </dsp:nvSpPr>
      <dsp:spPr>
        <a:xfrm>
          <a:off x="1941716" y="4203567"/>
          <a:ext cx="2931121"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844550">
            <a:lnSpc>
              <a:spcPct val="100000"/>
            </a:lnSpc>
            <a:spcBef>
              <a:spcPct val="0"/>
            </a:spcBef>
            <a:spcAft>
              <a:spcPct val="35000"/>
            </a:spcAft>
          </a:pPr>
          <a:r>
            <a:rPr lang="en-US" sz="1900" kern="1200" dirty="0"/>
            <a:t>Utilize the following SMAW, GTAW, GMAW and when required the SAW Process</a:t>
          </a:r>
        </a:p>
      </dsp:txBody>
      <dsp:txXfrm>
        <a:off x="1941716" y="4203567"/>
        <a:ext cx="2931121" cy="1681139"/>
      </dsp:txXfrm>
    </dsp:sp>
    <dsp:sp modelId="{AC004066-A23E-4FE1-A814-D3851F6BBF4C}">
      <dsp:nvSpPr>
        <dsp:cNvPr id="0" name=""/>
        <dsp:cNvSpPr/>
      </dsp:nvSpPr>
      <dsp:spPr>
        <a:xfrm>
          <a:off x="4872838" y="4203567"/>
          <a:ext cx="1640765"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666750">
            <a:lnSpc>
              <a:spcPct val="100000"/>
            </a:lnSpc>
            <a:spcBef>
              <a:spcPct val="0"/>
            </a:spcBef>
            <a:spcAft>
              <a:spcPct val="35000"/>
            </a:spcAft>
          </a:pPr>
          <a:r>
            <a:rPr lang="en-US" sz="1500" kern="1200"/>
            <a:t>Carry Both ASME and CWB Credentials</a:t>
          </a:r>
        </a:p>
      </dsp:txBody>
      <dsp:txXfrm>
        <a:off x="4872838" y="4203567"/>
        <a:ext cx="1640765" cy="16811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BEC2A-4EB3-4353-8586-85E25EB8B89A}" type="datetimeFigureOut">
              <a:rPr lang="en-CA" smtClean="0"/>
              <a:t>2019-08-19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5B129-A5E7-4361-94D4-296EF7EF6D67}" type="slidenum">
              <a:rPr lang="en-CA" smtClean="0"/>
              <a:t>‹#›</a:t>
            </a:fld>
            <a:endParaRPr lang="en-CA"/>
          </a:p>
        </p:txBody>
      </p:sp>
    </p:spTree>
    <p:extLst>
      <p:ext uri="{BB962C8B-B14F-4D97-AF65-F5344CB8AC3E}">
        <p14:creationId xmlns:p14="http://schemas.microsoft.com/office/powerpoint/2010/main" val="1698469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AF5B129-A5E7-4361-94D4-296EF7EF6D67}" type="slidenum">
              <a:rPr lang="en-CA" smtClean="0"/>
              <a:t>1</a:t>
            </a:fld>
            <a:endParaRPr lang="en-CA"/>
          </a:p>
        </p:txBody>
      </p:sp>
    </p:spTree>
    <p:extLst>
      <p:ext uri="{BB962C8B-B14F-4D97-AF65-F5344CB8AC3E}">
        <p14:creationId xmlns:p14="http://schemas.microsoft.com/office/powerpoint/2010/main" val="2766065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AF5B129-A5E7-4361-94D4-296EF7EF6D67}" type="slidenum">
              <a:rPr lang="en-CA" smtClean="0"/>
              <a:t>2</a:t>
            </a:fld>
            <a:endParaRPr lang="en-CA"/>
          </a:p>
        </p:txBody>
      </p:sp>
    </p:spTree>
    <p:extLst>
      <p:ext uri="{BB962C8B-B14F-4D97-AF65-F5344CB8AC3E}">
        <p14:creationId xmlns:p14="http://schemas.microsoft.com/office/powerpoint/2010/main" val="3038373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Industry Challenges Slide #4</a:t>
            </a:r>
          </a:p>
          <a:p>
            <a:pPr marL="171450" indent="-171450">
              <a:buFont typeface="Arial" panose="020B0604020202020204" pitchFamily="34" charset="0"/>
              <a:buChar char="•"/>
            </a:pPr>
            <a:r>
              <a:rPr lang="en-US" dirty="0"/>
              <a:t>Industry Partners, Manufacturers(Lincoln, Miller) Contactors, Clients, and Authorization Having Jurisdiction (AHJ’s)</a:t>
            </a:r>
          </a:p>
          <a:p>
            <a:pPr marL="171450" indent="-171450">
              <a:buFont typeface="Arial" panose="020B0604020202020204" pitchFamily="34" charset="0"/>
              <a:buChar char="•"/>
            </a:pPr>
            <a:r>
              <a:rPr lang="en-US" dirty="0"/>
              <a:t>Standardized Welder Programs- Apprentice Development, Journeyman Upgrading, Training Centre Welding Program Assessments.</a:t>
            </a:r>
          </a:p>
          <a:p>
            <a:pPr marL="171450" indent="-171450">
              <a:buFont typeface="Arial" panose="020B0604020202020204" pitchFamily="34" charset="0"/>
              <a:buChar char="•"/>
            </a:pPr>
            <a:r>
              <a:rPr lang="en-US" dirty="0"/>
              <a:t>Working with Business Development Reps to ensure information and selection of future welding members meet our standard.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65F5008-FF7F-46EB-B3E8-B8A03F70E0BC}" type="slidenum">
              <a:rPr lang="en-US" smtClean="0"/>
              <a:t>3</a:t>
            </a:fld>
            <a:endParaRPr lang="en-US"/>
          </a:p>
        </p:txBody>
      </p:sp>
    </p:spTree>
    <p:extLst>
      <p:ext uri="{BB962C8B-B14F-4D97-AF65-F5344CB8AC3E}">
        <p14:creationId xmlns:p14="http://schemas.microsoft.com/office/powerpoint/2010/main" val="1864121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5F5008-FF7F-46EB-B3E8-B8A03F70E0BC}" type="slidenum">
              <a:rPr lang="en-US" smtClean="0"/>
              <a:t>4</a:t>
            </a:fld>
            <a:endParaRPr lang="en-US"/>
          </a:p>
        </p:txBody>
      </p:sp>
    </p:spTree>
    <p:extLst>
      <p:ext uri="{BB962C8B-B14F-4D97-AF65-F5344CB8AC3E}">
        <p14:creationId xmlns:p14="http://schemas.microsoft.com/office/powerpoint/2010/main" val="3308931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959B1-5119-460B-B750-FCF3C6F5D12C}" type="slidenum">
              <a:rPr lang="en-US" smtClean="0"/>
              <a:t>5</a:t>
            </a:fld>
            <a:endParaRPr lang="en-US"/>
          </a:p>
        </p:txBody>
      </p:sp>
    </p:spTree>
    <p:extLst>
      <p:ext uri="{BB962C8B-B14F-4D97-AF65-F5344CB8AC3E}">
        <p14:creationId xmlns:p14="http://schemas.microsoft.com/office/powerpoint/2010/main" val="2758868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one province has the same rules and regulations with regards to pressure piping.</a:t>
            </a:r>
            <a:r>
              <a:rPr lang="en-US" baseline="0" dirty="0"/>
              <a:t> Many variances with regards to when a welder can take a qualification test.</a:t>
            </a:r>
          </a:p>
          <a:p>
            <a:pPr marL="171450" indent="-171450">
              <a:buFont typeface="Arial" panose="020B0604020202020204" pitchFamily="34" charset="0"/>
              <a:buChar char="•"/>
            </a:pPr>
            <a:r>
              <a:rPr lang="en-US" baseline="0" dirty="0"/>
              <a:t>BC- new proposed changes forth coming – IT designation (pressure welder in training)</a:t>
            </a:r>
          </a:p>
          <a:p>
            <a:pPr marL="171450" indent="-171450">
              <a:buFont typeface="Wingdings" panose="05000000000000000000" pitchFamily="2" charset="2"/>
              <a:buChar char="§"/>
            </a:pPr>
            <a:r>
              <a:rPr lang="en-US" baseline="0" dirty="0"/>
              <a:t>Alberta –Compulsory trade, Apprenticeship and Red Seal or provincial journeyman certificate for Alberta B designation can apply for c-level after a certain amount of time</a:t>
            </a:r>
          </a:p>
          <a:p>
            <a:pPr marL="171450" indent="-171450">
              <a:buFont typeface="Wingdings" panose="05000000000000000000" pitchFamily="2" charset="2"/>
              <a:buChar char="§"/>
            </a:pPr>
            <a:r>
              <a:rPr lang="en-US" baseline="0" dirty="0"/>
              <a:t>SASK - Journeyperson certificate or 5400 documented hours prior – this system does not help the pressure welding industry</a:t>
            </a:r>
          </a:p>
          <a:p>
            <a:pPr marL="171450" indent="-171450">
              <a:buFont typeface="Wingdings" panose="05000000000000000000" pitchFamily="2" charset="2"/>
              <a:buChar char="§"/>
            </a:pPr>
            <a:r>
              <a:rPr lang="en-US" baseline="0" dirty="0"/>
              <a:t>Manitoba - Journeyperson certificate or 4800 documented hours prior </a:t>
            </a:r>
          </a:p>
          <a:p>
            <a:pPr marL="171450" indent="-171450">
              <a:buFont typeface="Wingdings" panose="05000000000000000000" pitchFamily="2" charset="2"/>
              <a:buChar char="§"/>
            </a:pPr>
            <a:r>
              <a:rPr lang="en-US" baseline="0" dirty="0"/>
              <a:t>Ontario – no restrictions creating a system without expectations*</a:t>
            </a:r>
          </a:p>
          <a:p>
            <a:pPr marL="171450" indent="-171450">
              <a:buFont typeface="Wingdings" panose="05000000000000000000" pitchFamily="2" charset="2"/>
              <a:buChar char="§"/>
            </a:pPr>
            <a:r>
              <a:rPr lang="en-US" baseline="0" dirty="0"/>
              <a:t>Quebec – system does not </a:t>
            </a:r>
            <a:r>
              <a:rPr lang="en-US" baseline="0" dirty="0" err="1"/>
              <a:t>favour</a:t>
            </a:r>
            <a:r>
              <a:rPr lang="en-US" baseline="0" dirty="0"/>
              <a:t> the pressure piping industry</a:t>
            </a:r>
          </a:p>
          <a:p>
            <a:pPr marL="171450" indent="-171450">
              <a:buFont typeface="Wingdings" panose="05000000000000000000" pitchFamily="2" charset="2"/>
              <a:buChar char="§"/>
            </a:pPr>
            <a:r>
              <a:rPr lang="en-US" baseline="0" dirty="0"/>
              <a:t>New Brunswick – utilizes a license system</a:t>
            </a:r>
          </a:p>
          <a:p>
            <a:pPr marL="171450" indent="-171450">
              <a:buFont typeface="Wingdings" panose="05000000000000000000" pitchFamily="2" charset="2"/>
              <a:buChar char="§"/>
            </a:pPr>
            <a:r>
              <a:rPr lang="en-US" baseline="0" dirty="0"/>
              <a:t>Nova Scotia – Journeyman Status or Red Seal or 2 years experience of open root welding</a:t>
            </a:r>
          </a:p>
          <a:p>
            <a:pPr marL="171450" indent="-171450">
              <a:buFont typeface="Wingdings" panose="05000000000000000000" pitchFamily="2" charset="2"/>
              <a:buChar char="§"/>
            </a:pPr>
            <a:r>
              <a:rPr lang="en-US" baseline="0" dirty="0"/>
              <a:t>NFLD- Must have a Red Seal-Prior</a:t>
            </a:r>
          </a:p>
          <a:p>
            <a:pPr marL="171450" indent="-171450">
              <a:buFont typeface="Wingdings" panose="05000000000000000000" pitchFamily="2" charset="2"/>
              <a:buChar char="§"/>
            </a:pPr>
            <a:r>
              <a:rPr lang="en-US" baseline="0" dirty="0"/>
              <a:t>Yukon – Journeyman of 36 months experience</a:t>
            </a:r>
          </a:p>
          <a:p>
            <a:pPr marL="171450" indent="-171450">
              <a:buFont typeface="Wingdings" panose="05000000000000000000" pitchFamily="2" charset="2"/>
              <a:buChar char="§"/>
            </a:pPr>
            <a:r>
              <a:rPr lang="en-US" baseline="0" dirty="0"/>
              <a:t>NWT – journeyman cert plus 12 months of practical experience</a:t>
            </a:r>
          </a:p>
          <a:p>
            <a:pPr marL="171450" indent="-171450">
              <a:buFont typeface="Wingdings" panose="05000000000000000000" pitchFamily="2" charset="2"/>
              <a:buChar char="§"/>
            </a:pPr>
            <a:r>
              <a:rPr lang="en-US" baseline="0" dirty="0"/>
              <a:t>Nunavut- info not provided</a:t>
            </a:r>
          </a:p>
          <a:p>
            <a:pPr marL="171450" indent="-171450">
              <a:buFont typeface="Wingdings" panose="05000000000000000000" pitchFamily="2" charset="2"/>
              <a:buChar char="§"/>
            </a:pPr>
            <a:endParaRPr lang="en-US" baseline="0" dirty="0"/>
          </a:p>
          <a:p>
            <a:pPr marL="171450" indent="-171450">
              <a:buFont typeface="Wingdings" panose="05000000000000000000" pitchFamily="2" charset="2"/>
              <a:buChar char="§"/>
            </a:pPr>
            <a:endParaRPr lang="en-US" baseline="0" dirty="0"/>
          </a:p>
          <a:p>
            <a:pPr marL="171450" indent="-171450">
              <a:buFont typeface="Wingdings" panose="05000000000000000000" pitchFamily="2" charset="2"/>
              <a:buChar char="§"/>
            </a:pPr>
            <a:endParaRPr lang="en-US" baseline="0" dirty="0"/>
          </a:p>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fld id="{BEC959B1-5119-460B-B750-FCF3C6F5D12C}" type="slidenum">
              <a:rPr lang="en-US" smtClean="0"/>
              <a:t>6</a:t>
            </a:fld>
            <a:endParaRPr lang="en-US"/>
          </a:p>
        </p:txBody>
      </p:sp>
    </p:spTree>
    <p:extLst>
      <p:ext uri="{BB962C8B-B14F-4D97-AF65-F5344CB8AC3E}">
        <p14:creationId xmlns:p14="http://schemas.microsoft.com/office/powerpoint/2010/main" val="1850723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959B1-5119-460B-B750-FCF3C6F5D12C}" type="slidenum">
              <a:rPr lang="en-US" smtClean="0"/>
              <a:t>7</a:t>
            </a:fld>
            <a:endParaRPr lang="en-US"/>
          </a:p>
        </p:txBody>
      </p:sp>
    </p:spTree>
    <p:extLst>
      <p:ext uri="{BB962C8B-B14F-4D97-AF65-F5344CB8AC3E}">
        <p14:creationId xmlns:p14="http://schemas.microsoft.com/office/powerpoint/2010/main" val="1436112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my main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0C0A24-8F5F-47C8-AE17-70B3A4A64D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061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baseline="0" dirty="0">
                <a:solidFill>
                  <a:schemeClr val="tx1"/>
                </a:solidFill>
                <a:latin typeface="+mn-lt"/>
                <a:ea typeface="+mn-ea"/>
                <a:cs typeface="+mn-cs"/>
              </a:rPr>
              <a:t>Pilot program in NB UA Local 213 </a:t>
            </a:r>
          </a:p>
          <a:p>
            <a:pPr rtl="0"/>
            <a:r>
              <a:rPr lang="en-US" sz="1200" b="0" i="1" u="none" strike="noStrike" kern="1200" baseline="0" dirty="0">
                <a:solidFill>
                  <a:schemeClr val="tx1"/>
                </a:solidFill>
                <a:latin typeface="+mn-lt"/>
                <a:ea typeface="+mn-ea"/>
                <a:cs typeface="+mn-cs"/>
              </a:rPr>
              <a:t>Candidates were given Interview, aptitude tests and had to meet the basic level of completion of Level 1 Trade School,  plus approximately 1 year experience which may be through the community colleges or private schools</a:t>
            </a:r>
          </a:p>
          <a:p>
            <a:pPr rtl="0"/>
            <a:endParaRPr lang="en-US" sz="1200" b="0" i="1" u="none" strike="noStrike" kern="1200" baseline="0" dirty="0">
              <a:solidFill>
                <a:schemeClr val="tx1"/>
              </a:solidFill>
              <a:latin typeface="+mn-lt"/>
              <a:ea typeface="+mn-ea"/>
              <a:cs typeface="+mn-cs"/>
            </a:endParaRP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Practical qualifications are minimum All Position Plate with F4 electrode CWB W47.1 </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 F3/F4 Approved ticket- Minimum Year 1 pre-requisite plus passing of Block 1 exam. </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Restricted to only welding on systems under 160psi pressure piping and any requirements that utilize CSA W47.1 Standard for F4 all position plate. CWB credentials. </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Year 2- upon completion of year 1 hours will attend and pass Level 2 block and have the ability to test/pass the F3/F4 qualified license which then remove the 160PSI pressure piping restriction .</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Upon passing of the F3/F4 Qualified license apprentices will then be allowed to progress and have the opportunity to test for other Specialty Licenses and welding processes like GTAW, GMAW, FCAW and if required SAW.</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Upon completion of Level 2 hours apprentices will attend Level 3 block and upon successful passing will then move into 3 year.</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Years 2 and 3 Apprentices continue to hone skills and develop the needed piping skills to weld what ever could be asked of them in the pressure welding field</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Upon completion of 3</a:t>
            </a:r>
            <a:r>
              <a:rPr lang="en-US" sz="1200" b="0" i="1" u="none" strike="noStrike" kern="1200" baseline="30000" dirty="0">
                <a:solidFill>
                  <a:schemeClr val="tx1"/>
                </a:solidFill>
                <a:latin typeface="+mn-lt"/>
                <a:ea typeface="+mn-ea"/>
                <a:cs typeface="+mn-cs"/>
              </a:rPr>
              <a:t>rd</a:t>
            </a:r>
            <a:r>
              <a:rPr lang="en-US" sz="1200" b="0" i="1" u="none" strike="noStrike" kern="1200" baseline="0" dirty="0">
                <a:solidFill>
                  <a:schemeClr val="tx1"/>
                </a:solidFill>
                <a:latin typeface="+mn-lt"/>
                <a:ea typeface="+mn-ea"/>
                <a:cs typeface="+mn-cs"/>
              </a:rPr>
              <a:t> year hours apprentices will be required to write and pass the Red Seal exam upon passing all practical requirements for the Province of New Brunswick for this trade.</a:t>
            </a:r>
          </a:p>
          <a:p>
            <a:pPr marL="171450" indent="-171450" rtl="0">
              <a:buFont typeface="Arial" panose="020B0604020202020204" pitchFamily="34" charset="0"/>
              <a:buChar char="•"/>
            </a:pPr>
            <a:r>
              <a:rPr lang="en-US" sz="1200" b="0" i="1" u="none" strike="noStrike" kern="1200" baseline="0" dirty="0">
                <a:solidFill>
                  <a:schemeClr val="tx1"/>
                </a:solidFill>
                <a:latin typeface="+mn-lt"/>
                <a:ea typeface="+mn-ea"/>
                <a:cs typeface="+mn-cs"/>
              </a:rPr>
              <a:t>Upon receiving Red Seal Apprentices will then be moved into Journeyman Class.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766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Written- Grasp of theory</a:t>
            </a:r>
          </a:p>
          <a:p>
            <a:pPr marL="171450" indent="-171450">
              <a:buFont typeface="Arial" panose="020B0604020202020204" pitchFamily="34" charset="0"/>
              <a:buChar char="•"/>
            </a:pPr>
            <a:r>
              <a:rPr lang="en-US" baseline="0" dirty="0"/>
              <a:t>Practical- Use of Tools, demonstration of key welding skills</a:t>
            </a:r>
          </a:p>
          <a:p>
            <a:pPr marL="171450" indent="-171450">
              <a:buFont typeface="Arial" panose="020B0604020202020204" pitchFamily="34" charset="0"/>
              <a:buChar char="•"/>
            </a:pPr>
            <a:r>
              <a:rPr lang="en-US" baseline="0" dirty="0"/>
              <a:t>Material handling skills</a:t>
            </a:r>
          </a:p>
          <a:p>
            <a:pPr marL="171450" indent="-171450">
              <a:buFont typeface="Arial" panose="020B0604020202020204" pitchFamily="34" charset="0"/>
              <a:buChar char="•"/>
            </a:pPr>
            <a:r>
              <a:rPr lang="en-US" baseline="0" dirty="0"/>
              <a:t>Cutting and shaping skills</a:t>
            </a:r>
          </a:p>
          <a:p>
            <a:pPr marL="171450" indent="-171450">
              <a:buFont typeface="Arial" panose="020B0604020202020204" pitchFamily="34" charset="0"/>
              <a:buChar char="•"/>
            </a:pPr>
            <a:r>
              <a:rPr lang="en-US" baseline="0" dirty="0"/>
              <a:t>Appearance- Quality of workmanship</a:t>
            </a:r>
          </a:p>
          <a:p>
            <a:pPr marL="171450" indent="-171450">
              <a:buFont typeface="Arial" panose="020B0604020202020204" pitchFamily="34" charset="0"/>
              <a:buChar char="•"/>
            </a:pPr>
            <a:r>
              <a:rPr lang="en-US" baseline="0" dirty="0"/>
              <a:t>Observation- In shop behavior, safety, etc.</a:t>
            </a:r>
          </a:p>
          <a:p>
            <a:endParaRPr lang="en-US" dirty="0"/>
          </a:p>
        </p:txBody>
      </p:sp>
      <p:sp>
        <p:nvSpPr>
          <p:cNvPr id="4" name="Slide Number Placeholder 3"/>
          <p:cNvSpPr>
            <a:spLocks noGrp="1"/>
          </p:cNvSpPr>
          <p:nvPr>
            <p:ph type="sldNum" sz="quarter" idx="10"/>
          </p:nvPr>
        </p:nvSpPr>
        <p:spPr/>
        <p:txBody>
          <a:bodyPr/>
          <a:lstStyle/>
          <a:p>
            <a:fld id="{C15A0825-1088-4B22-A07A-9498B3AC5B60}" type="slidenum">
              <a:rPr lang="en-US" smtClean="0"/>
              <a:t>13</a:t>
            </a:fld>
            <a:endParaRPr lang="en-US"/>
          </a:p>
        </p:txBody>
      </p:sp>
    </p:spTree>
    <p:extLst>
      <p:ext uri="{BB962C8B-B14F-4D97-AF65-F5344CB8AC3E}">
        <p14:creationId xmlns:p14="http://schemas.microsoft.com/office/powerpoint/2010/main" val="1679407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Can’t change the past must continue to move forward in a positive manner--- EXPECTATIONS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C959B1-5119-460B-B750-FCF3C6F5D1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13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C959B1-5119-460B-B750-FCF3C6F5D1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27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Harmonization of High-Pressure Welding Certifications –Support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For this initiative to move forward we will be looking at our contractor partners for support of this program along with Owners and Clients with approval of Provincial Regulatory Bodies (AHJ)</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Review current testing requirements and incorporate a more streamlined testing procedures available under ASME IX, to meet desired outcomes.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E987DD7F-0B90-42F6-8A35-CD2B5B37C515}" type="slidenum">
              <a:rPr lang="en-US">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239264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AF5B129-A5E7-4361-94D4-296EF7EF6D67}" type="slidenum">
              <a:rPr lang="en-CA" smtClean="0"/>
              <a:t>18</a:t>
            </a:fld>
            <a:endParaRPr lang="en-CA"/>
          </a:p>
        </p:txBody>
      </p:sp>
    </p:spTree>
    <p:extLst>
      <p:ext uri="{BB962C8B-B14F-4D97-AF65-F5344CB8AC3E}">
        <p14:creationId xmlns:p14="http://schemas.microsoft.com/office/powerpoint/2010/main" val="3887459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71C1-6CFA-4877-9907-E53E162A58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F4CA516-2D89-4C33-ADF3-EDFA088609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ED7908E-CFE0-4ED7-96A8-6AC97F7039AD}"/>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03C8F8E9-85AC-4751-A1BC-8EA53A85AF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8FAD326-D54D-4C80-9371-A1E1C77DB835}"/>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03732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6F3E8-0168-48EA-BDBE-6F6CE90AD5D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749D49A-78B8-4B26-950B-EDAAE47455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2D5A132-4AB9-4080-AA13-51A9517E4D54}"/>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E546AF43-76D8-41A7-A521-38E0CB8DFF9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16098BA-8A83-4C5C-91A6-EA5D0EB21993}"/>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25878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DC986-D2EA-4A79-95E9-9977A18B75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6DE6BCB-F3B5-471D-939D-9C0CA9FF0D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F5E7A3-5246-473C-BAA2-555680C647D3}"/>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CD1DC341-BDBA-4A92-9135-B74979E1BA1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8196E5F-19AA-49B6-8990-C1C84681EFB1}"/>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685979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11F2-AD99-457A-90B9-48882C45953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ADEBB4-EDC2-4046-9026-C950B134AD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5074CE1-8CF1-46D1-8184-D18754C5E2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91FD5D4-EAD4-40D4-8FCA-57EFB55C9109}"/>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6" name="Footer Placeholder 5">
            <a:extLst>
              <a:ext uri="{FF2B5EF4-FFF2-40B4-BE49-F238E27FC236}">
                <a16:creationId xmlns:a16="http://schemas.microsoft.com/office/drawing/2014/main" id="{DB2EDC40-D7C5-4386-9B93-E1D2AF02981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554B671-F048-4852-AA11-1056CE27DE66}"/>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7319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C90E4-55D3-486E-8B15-C78355D9F22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2F16656-2A1E-46A7-A2A8-A00F92013C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4BC8DA-3488-4C80-9491-DFB9CFB781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1BCD632-53C1-4847-B7F9-1CE2F0E574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D1A9E3-743B-47D3-977C-7A2FCFCC96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1B275A7-5EC5-4ED7-80D0-47F34E243DD6}"/>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8" name="Footer Placeholder 7">
            <a:extLst>
              <a:ext uri="{FF2B5EF4-FFF2-40B4-BE49-F238E27FC236}">
                <a16:creationId xmlns:a16="http://schemas.microsoft.com/office/drawing/2014/main" id="{0AFFCF09-0FAA-4D54-B72E-77923C28BFFF}"/>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303AB93-3747-43B2-9E67-2962665A8C6C}"/>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13447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1501-4435-41CB-9419-0524E2CFF37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84FA02F-AFCF-474C-A81A-E28A1A2CC897}"/>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4" name="Footer Placeholder 3">
            <a:extLst>
              <a:ext uri="{FF2B5EF4-FFF2-40B4-BE49-F238E27FC236}">
                <a16:creationId xmlns:a16="http://schemas.microsoft.com/office/drawing/2014/main" id="{B2B1E8CF-10E3-464A-B939-713A3D54D67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31C3850-E467-412F-B71C-94AFFB04EEEA}"/>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233753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231A93-2CA1-4996-A055-CEC09CF78198}"/>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3" name="Footer Placeholder 2">
            <a:extLst>
              <a:ext uri="{FF2B5EF4-FFF2-40B4-BE49-F238E27FC236}">
                <a16:creationId xmlns:a16="http://schemas.microsoft.com/office/drawing/2014/main" id="{8709FABC-398E-4598-9B35-4B5FC4E6F75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0A0D50F-D3F9-4C46-9687-FB448E2314DF}"/>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125716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B114-8BAC-43E7-86A5-6D958A4A96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2D3EE88-6532-401A-9C25-25548E56FE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87AD20B-CD14-4141-98B1-799699ED8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75ACC5-0FB5-43E3-9DF3-81DAEA8748B5}"/>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6" name="Footer Placeholder 5">
            <a:extLst>
              <a:ext uri="{FF2B5EF4-FFF2-40B4-BE49-F238E27FC236}">
                <a16:creationId xmlns:a16="http://schemas.microsoft.com/office/drawing/2014/main" id="{28533A18-3B7C-4B4E-A036-A0E77522D35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75A1BC-338A-4D13-9A39-840FFFA50ABA}"/>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785923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8060A-0A8F-4762-9E29-FAB4A9D2F8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744D665-411E-482B-85A0-D48BCC2C6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7523137-9012-4943-A653-7CBEF38740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31BFF9-B1EE-47E3-9802-C85DDDB1FA2E}"/>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6" name="Footer Placeholder 5">
            <a:extLst>
              <a:ext uri="{FF2B5EF4-FFF2-40B4-BE49-F238E27FC236}">
                <a16:creationId xmlns:a16="http://schemas.microsoft.com/office/drawing/2014/main" id="{06873F3D-156F-4205-845B-48C9C83C9B2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337197C-18A8-47AE-BE72-CA3850D94006}"/>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269034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82A4-3401-4C19-829A-42F42B88D03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6626E98-2A1F-40C1-9A0E-7830231E0E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02CFBA-B26C-458E-8FE4-8A4264A4A68D}"/>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6271F29F-C65A-4A44-8BB5-B5B2C078351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32A2E80-4322-45C6-A1FA-44903B6F66FA}"/>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269448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2B9266-084B-4904-91CF-15D5806A74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FDBD193-4BF8-48F6-BAA9-D2BB0D8436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E696690-55EB-4CFE-917F-AF756228B82A}"/>
              </a:ext>
            </a:extLst>
          </p:cNvPr>
          <p:cNvSpPr>
            <a:spLocks noGrp="1"/>
          </p:cNvSpPr>
          <p:nvPr>
            <p:ph type="dt" sz="half" idx="10"/>
          </p:nvPr>
        </p:nvSpPr>
        <p:spPr/>
        <p:txBody>
          <a:body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8FCF8379-979E-419B-9D09-F2179547116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01B0A93-8E63-412F-BF59-890B1FBE06F2}"/>
              </a:ext>
            </a:extLst>
          </p:cNvPr>
          <p:cNvSpPr>
            <a:spLocks noGrp="1"/>
          </p:cNvSpPr>
          <p:nvPr>
            <p:ph type="sldNum" sz="quarter" idx="12"/>
          </p:nvPr>
        </p:nvSpPr>
        <p:spPr/>
        <p:txBody>
          <a:bodyPr/>
          <a:lstStyle/>
          <a:p>
            <a:fld id="{3F8E8E61-07BE-463F-90F0-E6C44267756F}" type="slidenum">
              <a:rPr lang="en-CA" smtClean="0"/>
              <a:t>‹#›</a:t>
            </a:fld>
            <a:endParaRPr lang="en-CA"/>
          </a:p>
        </p:txBody>
      </p:sp>
    </p:spTree>
    <p:extLst>
      <p:ext uri="{BB962C8B-B14F-4D97-AF65-F5344CB8AC3E}">
        <p14:creationId xmlns:p14="http://schemas.microsoft.com/office/powerpoint/2010/main" val="1030211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Rectangle 17"/>
          <p:cNvSpPr/>
          <p:nvPr userDrawn="1"/>
        </p:nvSpPr>
        <p:spPr>
          <a:xfrm>
            <a:off x="0" y="-8468"/>
            <a:ext cx="12359640" cy="6866467"/>
          </a:xfrm>
          <a:prstGeom prst="rect">
            <a:avLst/>
          </a:prstGeom>
          <a:solidFill>
            <a:srgbClr val="256C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p:nvGrpSpPr>
        <p:grpSpPr>
          <a:xfrm>
            <a:off x="-1" y="-8467"/>
            <a:ext cx="14424917" cy="8124034"/>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73165" y="3510246"/>
            <a:ext cx="2813310" cy="2203708"/>
          </a:xfrm>
          <a:prstGeom prst="rect">
            <a:avLst/>
          </a:prstGeom>
        </p:spPr>
      </p:pic>
    </p:spTree>
    <p:extLst>
      <p:ext uri="{BB962C8B-B14F-4D97-AF65-F5344CB8AC3E}">
        <p14:creationId xmlns:p14="http://schemas.microsoft.com/office/powerpoint/2010/main" val="401166951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76749E-B974-42C9-8A16-93C8765B12C0}" type="datetimeFigureOut">
              <a:rPr lang="en-US" smtClean="0"/>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1035640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76749E-B974-42C9-8A16-93C8765B12C0}" type="datetimeFigureOut">
              <a:rPr lang="en-US" smtClean="0"/>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99036954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76749E-B974-42C9-8A16-93C8765B12C0}" type="datetimeFigureOut">
              <a:rPr lang="en-US" smtClean="0"/>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33619-A7ED-42AA-BEA4-26D6DD644AF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30910849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76749E-B974-42C9-8A16-93C8765B12C0}" type="datetimeFigureOut">
              <a:rPr lang="en-US" smtClean="0"/>
              <a:t>8/19/2019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D33619-A7ED-42AA-BEA4-26D6DD644AF1}"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36838408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76749E-B974-42C9-8A16-93C8765B12C0}" type="datetimeFigureOut">
              <a:rPr lang="en-US" smtClean="0"/>
              <a:t>8/19/2019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D33619-A7ED-42AA-BEA4-26D6DD644AF1}"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16648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76749E-B974-42C9-8A16-93C8765B12C0}" type="datetimeFigureOut">
              <a:rPr lang="en-US" smtClean="0"/>
              <a:t>8/19/2019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D33619-A7ED-42AA-BEA4-26D6DD644AF1}"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253595366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76749E-B974-42C9-8A16-93C8765B12C0}" type="datetimeFigureOut">
              <a:rPr lang="en-US" smtClean="0"/>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33619-A7ED-42AA-BEA4-26D6DD644AF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364081093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D33619-A7ED-42AA-BEA4-26D6DD644AF1}" type="slidenum">
              <a:rPr lang="en-US" smtClean="0"/>
              <a:t>‹#›</a:t>
            </a:fld>
            <a:endParaRPr lang="en-US"/>
          </a:p>
        </p:txBody>
      </p:sp>
      <p:sp>
        <p:nvSpPr>
          <p:cNvPr id="5" name="Date Placeholder 4"/>
          <p:cNvSpPr>
            <a:spLocks noGrp="1"/>
          </p:cNvSpPr>
          <p:nvPr>
            <p:ph type="dt" sz="half" idx="10"/>
          </p:nvPr>
        </p:nvSpPr>
        <p:spPr/>
        <p:txBody>
          <a:bodyPr/>
          <a:lstStyle/>
          <a:p>
            <a:fld id="{4F76749E-B974-42C9-8A16-93C8765B12C0}" type="datetimeFigureOut">
              <a:rPr lang="en-US" smtClean="0"/>
              <a:t>8/19/2019</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3927303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2807237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41855144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2601994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2418319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4C608-40B1-4030-A28D-5B74BC98ADCE}"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1522224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76749E-B974-42C9-8A16-93C8765B12C0}" type="datetimeFigureOut">
              <a:rPr lang="en-US" smtClean="0"/>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2873814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76749E-B974-42C9-8A16-93C8765B12C0}" type="datetimeFigureOut">
              <a:rPr lang="en-US" smtClean="0"/>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33619-A7ED-42AA-BEA4-26D6DD644AF1}"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23477" y="5517261"/>
            <a:ext cx="1338161" cy="1048202"/>
          </a:xfrm>
          <a:prstGeom prst="rect">
            <a:avLst/>
          </a:prstGeom>
        </p:spPr>
      </p:pic>
    </p:spTree>
    <p:extLst>
      <p:ext uri="{BB962C8B-B14F-4D97-AF65-F5344CB8AC3E}">
        <p14:creationId xmlns:p14="http://schemas.microsoft.com/office/powerpoint/2010/main" val="45233286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algn="ctr">
              <a:defRPr/>
            </a:pPr>
            <a:endParaRPr kern="0">
              <a:solidFill>
                <a:prstClr val="white"/>
              </a:solidFill>
              <a:latin typeface="Euphemia"/>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prstClr val="white"/>
              </a:solidFill>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46423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solidFill>
                <a:srgbClr val="E5E8E8"/>
              </a:solidFill>
            </a:endParaRPr>
          </a:p>
        </p:txBody>
      </p:sp>
      <p:sp>
        <p:nvSpPr>
          <p:cNvPr id="4" name="Date Placeholder 3"/>
          <p:cNvSpPr>
            <a:spLocks noGrp="1"/>
          </p:cNvSpPr>
          <p:nvPr>
            <p:ph type="dt" sz="half" idx="10"/>
          </p:nvPr>
        </p:nvSpPr>
        <p:spPr/>
        <p:txBody>
          <a:bodyPr/>
          <a:lstStyle/>
          <a:p>
            <a:fld id="{9E583DDF-CA54-461A-A486-592D2374C532}" type="datetimeFigureOut">
              <a:rPr lang="en-US">
                <a:solidFill>
                  <a:srgbClr val="E5E8E8"/>
                </a:solidFill>
              </a:rPr>
              <a:pPr/>
              <a:t>8/19/2019</a:t>
            </a:fld>
            <a:endParaRPr dirty="0">
              <a:solidFill>
                <a:srgbClr val="E5E8E8"/>
              </a:solidFill>
            </a:endParaRPr>
          </a:p>
        </p:txBody>
      </p:sp>
      <p:sp>
        <p:nvSpPr>
          <p:cNvPr id="6" name="Slide Number Placeholder 5"/>
          <p:cNvSpPr>
            <a:spLocks noGrp="1"/>
          </p:cNvSpPr>
          <p:nvPr>
            <p:ph type="sldNum" sz="quarter" idx="12"/>
          </p:nvPr>
        </p:nvSpPr>
        <p:spPr/>
        <p:txBody>
          <a:bodyPr/>
          <a:lstStyle/>
          <a:p>
            <a:fld id="{CA8D9AD5-F248-4919-864A-CFD76CC027D6}" type="slidenum">
              <a:rPr>
                <a:solidFill>
                  <a:srgbClr val="E5E8E8"/>
                </a:solidFill>
              </a:rPr>
              <a:pPr/>
              <a:t>‹#›</a:t>
            </a:fld>
            <a:endParaRPr dirty="0">
              <a:solidFill>
                <a:srgbClr val="E5E8E8"/>
              </a:solidFill>
            </a:endParaRPr>
          </a:p>
        </p:txBody>
      </p:sp>
    </p:spTree>
    <p:extLst>
      <p:ext uri="{BB962C8B-B14F-4D97-AF65-F5344CB8AC3E}">
        <p14:creationId xmlns:p14="http://schemas.microsoft.com/office/powerpoint/2010/main" val="2694002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algn="ctr"/>
            <a:endParaRPr kern="0">
              <a:solidFill>
                <a:prstClr val="white"/>
              </a:solidFill>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prstClr val="white"/>
              </a:solidFill>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solidFill>
                <a:srgbClr val="E5E8E8"/>
              </a:solidFill>
            </a:endParaRPr>
          </a:p>
        </p:txBody>
      </p:sp>
      <p:sp>
        <p:nvSpPr>
          <p:cNvPr id="4" name="Date Placeholder 3"/>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6" name="Slide Number Placeholder 5"/>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11581178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a:solidFill>
                <a:srgbClr val="E5E8E8"/>
              </a:solidFill>
            </a:endParaRP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solidFill>
                  <a:srgbClr val="E5E8E8"/>
                </a:solidFill>
              </a:rPr>
              <a:pPr/>
              <a:t>8/19/2019</a:t>
            </a:fld>
            <a:endParaRPr>
              <a:solidFill>
                <a:srgbClr val="E5E8E8"/>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41464004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solidFill>
                <a:srgbClr val="E5E8E8"/>
              </a:solidFill>
            </a:endParaRPr>
          </a:p>
        </p:txBody>
      </p:sp>
      <p:sp>
        <p:nvSpPr>
          <p:cNvPr id="5" name="Date Placeholder 4"/>
          <p:cNvSpPr>
            <a:spLocks noGrp="1"/>
          </p:cNvSpPr>
          <p:nvPr>
            <p:ph type="dt" sz="half" idx="10"/>
          </p:nvPr>
        </p:nvSpPr>
        <p:spPr/>
        <p:txBody>
          <a:bodyPr/>
          <a:lstStyle/>
          <a:p>
            <a:fld id="{9DD7D43D-6574-4C7B-808D-C6C12215A4D4}" type="datetimeFigureOut">
              <a:rPr lang="en-US">
                <a:solidFill>
                  <a:srgbClr val="E5E8E8"/>
                </a:solidFill>
              </a:rPr>
              <a:pPr/>
              <a:t>8/19/2019</a:t>
            </a:fld>
            <a:endParaRPr>
              <a:solidFill>
                <a:srgbClr val="E5E8E8"/>
              </a:solidFill>
            </a:endParaRPr>
          </a:p>
        </p:txBody>
      </p:sp>
      <p:sp>
        <p:nvSpPr>
          <p:cNvPr id="7" name="Slide Number Placeholder 6"/>
          <p:cNvSpPr>
            <a:spLocks noGrp="1"/>
          </p:cNvSpPr>
          <p:nvPr>
            <p:ph type="sldNum" sz="quarter" idx="12"/>
          </p:nvPr>
        </p:nvSpPr>
        <p:spPr/>
        <p:txBody>
          <a:bodyPr/>
          <a:lstStyle/>
          <a:p>
            <a:fld id="{A0ECE5F2-81AA-4605-B028-6FBA391056AF}"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62102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solidFill>
                <a:srgbClr val="E5E8E8"/>
              </a:solidFill>
            </a:endParaRPr>
          </a:p>
        </p:txBody>
      </p:sp>
      <p:sp>
        <p:nvSpPr>
          <p:cNvPr id="7" name="Date Placeholder 6"/>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9" name="Slide Number Placeholder 8"/>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122291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solidFill>
                <a:srgbClr val="E5E8E8"/>
              </a:solidFill>
            </a:endParaRPr>
          </a:p>
        </p:txBody>
      </p:sp>
      <p:sp>
        <p:nvSpPr>
          <p:cNvPr id="3" name="Date Placeholder 2"/>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5" name="Slide Number Placeholder 4"/>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157252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a:solidFill>
                <a:srgbClr val="263050"/>
              </a:solidFill>
            </a:endParaRPr>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solidFill>
                  <a:srgbClr val="263050"/>
                </a:solidFill>
              </a:rPr>
              <a:pPr/>
              <a:t>8/19/2019</a:t>
            </a:fld>
            <a:endParaRPr>
              <a:solidFill>
                <a:srgbClr val="263050"/>
              </a:solidFill>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solidFill>
                  <a:srgbClr val="263050"/>
                </a:solidFill>
              </a:rPr>
              <a:pPr/>
              <a:t>‹#›</a:t>
            </a:fld>
            <a:endParaRPr>
              <a:solidFill>
                <a:srgbClr val="263050"/>
              </a:solidFill>
            </a:endParaRPr>
          </a:p>
        </p:txBody>
      </p:sp>
    </p:spTree>
    <p:extLst>
      <p:ext uri="{BB962C8B-B14F-4D97-AF65-F5344CB8AC3E}">
        <p14:creationId xmlns:p14="http://schemas.microsoft.com/office/powerpoint/2010/main" val="122502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solidFill>
                <a:srgbClr val="E5E8E8"/>
              </a:solidFill>
            </a:endParaRPr>
          </a:p>
        </p:txBody>
      </p:sp>
      <p:sp>
        <p:nvSpPr>
          <p:cNvPr id="5" name="Date Placeholder 4"/>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7" name="Slide Number Placeholder 6"/>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369778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algn="ctr">
              <a:defRPr/>
            </a:pPr>
            <a:endParaRPr kern="0">
              <a:solidFill>
                <a:prstClr val="white"/>
              </a:solidFill>
              <a:latin typeface="Euphemia"/>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solidFill>
                <a:srgbClr val="E5E8E8"/>
              </a:solidFill>
            </a:endParaRPr>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solidFill>
                  <a:srgbClr val="263050"/>
                </a:solidFill>
              </a:rPr>
              <a:pPr/>
              <a:t>8/19/2019</a:t>
            </a:fld>
            <a:endParaRPr>
              <a:solidFill>
                <a:srgbClr val="263050"/>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solidFill>
                  <a:srgbClr val="263050"/>
                </a:solidFill>
              </a:rPr>
              <a:pPr/>
              <a:t>‹#›</a:t>
            </a:fld>
            <a:endParaRPr>
              <a:solidFill>
                <a:srgbClr val="263050"/>
              </a:solidFill>
            </a:endParaRPr>
          </a:p>
        </p:txBody>
      </p:sp>
    </p:spTree>
    <p:extLst>
      <p:ext uri="{BB962C8B-B14F-4D97-AF65-F5344CB8AC3E}">
        <p14:creationId xmlns:p14="http://schemas.microsoft.com/office/powerpoint/2010/main" val="3365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algn="ctr">
              <a:defRPr/>
            </a:pPr>
            <a:endParaRPr kern="0">
              <a:solidFill>
                <a:prstClr val="white"/>
              </a:solidFill>
              <a:latin typeface="Euphemia"/>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a:solidFill>
                <a:srgbClr val="E5E8E8"/>
              </a:solidFill>
            </a:endParaRPr>
          </a:p>
        </p:txBody>
      </p:sp>
      <p:sp>
        <p:nvSpPr>
          <p:cNvPr id="5" name="Date Placeholder 4"/>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7" name="Slide Number Placeholder 6"/>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18942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solidFill>
                <a:srgbClr val="E5E8E8"/>
              </a:solidFill>
            </a:endParaRPr>
          </a:p>
        </p:txBody>
      </p:sp>
      <p:sp>
        <p:nvSpPr>
          <p:cNvPr id="4" name="Date Placeholder 3"/>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6" name="Slide Number Placeholder 5"/>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280065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solidFill>
                <a:srgbClr val="E5E8E8"/>
              </a:solidFill>
            </a:endParaRPr>
          </a:p>
        </p:txBody>
      </p:sp>
      <p:sp>
        <p:nvSpPr>
          <p:cNvPr id="4" name="Date Placeholder 3"/>
          <p:cNvSpPr>
            <a:spLocks noGrp="1"/>
          </p:cNvSpPr>
          <p:nvPr>
            <p:ph type="dt" sz="half" idx="10"/>
          </p:nvPr>
        </p:nvSpPr>
        <p:spPr/>
        <p:txBody>
          <a:bodyPr/>
          <a:lstStyle/>
          <a:p>
            <a:fld id="{9E583DDF-CA54-461A-A486-592D2374C532}" type="datetimeFigureOut">
              <a:rPr lang="en-US">
                <a:solidFill>
                  <a:srgbClr val="E5E8E8"/>
                </a:solidFill>
              </a:rPr>
              <a:pPr/>
              <a:t>8/19/2019</a:t>
            </a:fld>
            <a:endParaRPr>
              <a:solidFill>
                <a:srgbClr val="E5E8E8"/>
              </a:solidFill>
            </a:endParaRPr>
          </a:p>
        </p:txBody>
      </p:sp>
      <p:sp>
        <p:nvSpPr>
          <p:cNvPr id="6" name="Slide Number Placeholder 5"/>
          <p:cNvSpPr>
            <a:spLocks noGrp="1"/>
          </p:cNvSpPr>
          <p:nvPr>
            <p:ph type="sldNum" sz="quarter" idx="12"/>
          </p:nvPr>
        </p:nvSpPr>
        <p:spPr/>
        <p:txBody>
          <a:bodyPr/>
          <a:lstStyle/>
          <a:p>
            <a:fld id="{CA8D9AD5-F248-4919-864A-CFD76CC027D6}" type="slidenum">
              <a:rPr>
                <a:solidFill>
                  <a:srgbClr val="E5E8E8"/>
                </a:solidFill>
              </a:rPr>
              <a:pPr/>
              <a:t>‹#›</a:t>
            </a:fld>
            <a:endParaRPr>
              <a:solidFill>
                <a:srgbClr val="E5E8E8"/>
              </a:solidFill>
            </a:endParaRPr>
          </a:p>
        </p:txBody>
      </p:sp>
    </p:spTree>
    <p:extLst>
      <p:ext uri="{BB962C8B-B14F-4D97-AF65-F5344CB8AC3E}">
        <p14:creationId xmlns:p14="http://schemas.microsoft.com/office/powerpoint/2010/main" val="347322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07386-F062-47F3-B831-435AAE4092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A0CC3B0-2474-414E-93AA-0784BA417C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49F8D25-688D-4FFD-A1D8-53B6C1EABB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16374-B45D-4515-813F-B032502D82DC}" type="datetimeFigureOut">
              <a:rPr lang="en-CA" smtClean="0"/>
              <a:t>2019-08-19</a:t>
            </a:fld>
            <a:endParaRPr lang="en-CA"/>
          </a:p>
        </p:txBody>
      </p:sp>
      <p:sp>
        <p:nvSpPr>
          <p:cNvPr id="5" name="Footer Placeholder 4">
            <a:extLst>
              <a:ext uri="{FF2B5EF4-FFF2-40B4-BE49-F238E27FC236}">
                <a16:creationId xmlns:a16="http://schemas.microsoft.com/office/drawing/2014/main" id="{2A1D3091-CF4A-4381-AE8D-E88AD6056A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87E43109-F916-42C6-AFC7-FBBEDFB1B9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E8E61-07BE-463F-90F0-E6C44267756F}" type="slidenum">
              <a:rPr lang="en-CA" smtClean="0"/>
              <a:t>‹#›</a:t>
            </a:fld>
            <a:endParaRPr lang="en-CA"/>
          </a:p>
        </p:txBody>
      </p:sp>
    </p:spTree>
    <p:extLst>
      <p:ext uri="{BB962C8B-B14F-4D97-AF65-F5344CB8AC3E}">
        <p14:creationId xmlns:p14="http://schemas.microsoft.com/office/powerpoint/2010/main" val="826128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64C608-40B1-4030-A28D-5B74BC98ADCE}" type="datetimeFigureOut">
              <a:rPr lang="en-US" smtClean="0"/>
              <a:t>8/19/2019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0D33619-A7ED-42AA-BEA4-26D6DD644AF1}" type="slidenum">
              <a:rPr lang="en-US" smtClean="0"/>
              <a:t>‹#›</a:t>
            </a:fld>
            <a:endParaRPr lang="en-US"/>
          </a:p>
        </p:txBody>
      </p:sp>
    </p:spTree>
    <p:extLst>
      <p:ext uri="{BB962C8B-B14F-4D97-AF65-F5344CB8AC3E}">
        <p14:creationId xmlns:p14="http://schemas.microsoft.com/office/powerpoint/2010/main" val="1189701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algn="ctr"/>
            <a:endParaRPr kern="0">
              <a:solidFill>
                <a:prstClr val="white"/>
              </a:solidFill>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prstClr val="white"/>
              </a:solidFill>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solidFill>
                <a:srgbClr val="E5E8E8"/>
              </a:solidFill>
            </a:endParaRP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solidFill>
                  <a:srgbClr val="E5E8E8"/>
                </a:solidFill>
              </a:rPr>
              <a:pPr/>
              <a:t>8/19/2019</a:t>
            </a:fld>
            <a:endParaRPr lang="en-US" dirty="0">
              <a:solidFill>
                <a:srgbClr val="E5E8E8"/>
              </a:solidFill>
            </a:endParaRPr>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solidFill>
                  <a:srgbClr val="E5E8E8"/>
                </a:solidFill>
              </a:rPr>
              <a:pPr/>
              <a:t>‹#›</a:t>
            </a:fld>
            <a:endParaRPr lang="en-US" dirty="0">
              <a:solidFill>
                <a:srgbClr val="E5E8E8"/>
              </a:solidFill>
            </a:endParaRPr>
          </a:p>
        </p:txBody>
      </p:sp>
    </p:spTree>
    <p:extLst>
      <p:ext uri="{BB962C8B-B14F-4D97-AF65-F5344CB8AC3E}">
        <p14:creationId xmlns:p14="http://schemas.microsoft.com/office/powerpoint/2010/main" val="42420280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cwbgroup.org/acorn"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CFF8F767-8C55-4514-952C-1121695DE5B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23840" b="8389"/>
          <a:stretch/>
        </p:blipFill>
        <p:spPr>
          <a:xfrm>
            <a:off x="20" y="1"/>
            <a:ext cx="12191980" cy="6857999"/>
          </a:xfrm>
          <a:prstGeom prst="rect">
            <a:avLst/>
          </a:prstGeom>
        </p:spPr>
      </p:pic>
      <p:sp>
        <p:nvSpPr>
          <p:cNvPr id="2" name="Title 1">
            <a:extLst>
              <a:ext uri="{FF2B5EF4-FFF2-40B4-BE49-F238E27FC236}">
                <a16:creationId xmlns:a16="http://schemas.microsoft.com/office/drawing/2014/main" id="{6CC22D37-9C4A-44AC-AB80-B724E3798F2D}"/>
              </a:ext>
            </a:extLst>
          </p:cNvPr>
          <p:cNvSpPr>
            <a:spLocks noGrp="1"/>
          </p:cNvSpPr>
          <p:nvPr>
            <p:ph type="ctrTitle"/>
          </p:nvPr>
        </p:nvSpPr>
        <p:spPr>
          <a:xfrm>
            <a:off x="1524000" y="1122362"/>
            <a:ext cx="9144000" cy="2900518"/>
          </a:xfrm>
        </p:spPr>
        <p:txBody>
          <a:bodyPr>
            <a:normAutofit/>
          </a:bodyPr>
          <a:lstStyle/>
          <a:p>
            <a:r>
              <a:rPr lang="en-CA">
                <a:solidFill>
                  <a:srgbClr val="FFFFFF"/>
                </a:solidFill>
              </a:rPr>
              <a:t>RAY LEMIEUX</a:t>
            </a:r>
          </a:p>
        </p:txBody>
      </p:sp>
      <p:sp>
        <p:nvSpPr>
          <p:cNvPr id="3" name="Subtitle 2">
            <a:extLst>
              <a:ext uri="{FF2B5EF4-FFF2-40B4-BE49-F238E27FC236}">
                <a16:creationId xmlns:a16="http://schemas.microsoft.com/office/drawing/2014/main" id="{17FB9A5D-5931-4BB9-ACBD-553FD3C4488F}"/>
              </a:ext>
            </a:extLst>
          </p:cNvPr>
          <p:cNvSpPr>
            <a:spLocks noGrp="1"/>
          </p:cNvSpPr>
          <p:nvPr>
            <p:ph type="subTitle" idx="1"/>
          </p:nvPr>
        </p:nvSpPr>
        <p:spPr>
          <a:xfrm>
            <a:off x="1524000" y="4159404"/>
            <a:ext cx="9144000" cy="1098395"/>
          </a:xfrm>
        </p:spPr>
        <p:txBody>
          <a:bodyPr>
            <a:normAutofit/>
          </a:bodyPr>
          <a:lstStyle/>
          <a:p>
            <a:r>
              <a:rPr lang="en-CA">
                <a:solidFill>
                  <a:srgbClr val="FFFFFF"/>
                </a:solidFill>
              </a:rPr>
              <a:t>TRAINING SPECIALIST-WELDING</a:t>
            </a:r>
          </a:p>
          <a:p>
            <a:r>
              <a:rPr lang="en-CA">
                <a:solidFill>
                  <a:srgbClr val="FFFFFF"/>
                </a:solidFill>
              </a:rPr>
              <a:t>UA CANADA</a:t>
            </a:r>
          </a:p>
        </p:txBody>
      </p:sp>
    </p:spTree>
    <p:extLst>
      <p:ext uri="{BB962C8B-B14F-4D97-AF65-F5344CB8AC3E}">
        <p14:creationId xmlns:p14="http://schemas.microsoft.com/office/powerpoint/2010/main" val="191942019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0BD68FD-1497-47D2-99A9-999E56177F1F}"/>
              </a:ext>
            </a:extLst>
          </p:cNvPr>
          <p:cNvSpPr>
            <a:spLocks noGrp="1"/>
          </p:cNvSpPr>
          <p:nvPr>
            <p:ph type="title"/>
          </p:nvPr>
        </p:nvSpPr>
        <p:spPr>
          <a:xfrm>
            <a:off x="763661" y="510602"/>
            <a:ext cx="9013052" cy="1623312"/>
          </a:xfrm>
        </p:spPr>
        <p:txBody>
          <a:bodyPr anchor="b">
            <a:normAutofit/>
          </a:bodyPr>
          <a:lstStyle/>
          <a:p>
            <a:r>
              <a:rPr lang="en-CA" sz="4800" b="1" dirty="0"/>
              <a:t>PRESSURE WELDING IN CANADA</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6DD5DC0-193D-4907-AB50-E9659C11115F}"/>
              </a:ext>
            </a:extLst>
          </p:cNvPr>
          <p:cNvSpPr>
            <a:spLocks noGrp="1"/>
          </p:cNvSpPr>
          <p:nvPr>
            <p:ph idx="1"/>
          </p:nvPr>
        </p:nvSpPr>
        <p:spPr>
          <a:xfrm>
            <a:off x="655320" y="2644518"/>
            <a:ext cx="9013052" cy="3327251"/>
          </a:xfrm>
        </p:spPr>
        <p:txBody>
          <a:bodyPr>
            <a:normAutofit fontScale="92500"/>
          </a:bodyPr>
          <a:lstStyle/>
          <a:p>
            <a:r>
              <a:rPr lang="en-CA" dirty="0"/>
              <a:t>INDUSTRY CHALLENGES</a:t>
            </a:r>
          </a:p>
          <a:p>
            <a:r>
              <a:rPr lang="en-CA" dirty="0"/>
              <a:t>WHAT UA CANADA’S IS DOING </a:t>
            </a:r>
          </a:p>
          <a:p>
            <a:r>
              <a:rPr lang="en-CA" dirty="0"/>
              <a:t>SOLUTIONS TO IMPROVE OUR CURRENT SITUATION</a:t>
            </a:r>
          </a:p>
          <a:p>
            <a:r>
              <a:rPr lang="en-CA" dirty="0"/>
              <a:t>CONSIDERATION OF PROPOSED CHANGES TO PROVINCIAL REGULATIONS</a:t>
            </a:r>
          </a:p>
          <a:p>
            <a:r>
              <a:rPr lang="en-CA" dirty="0"/>
              <a:t>REGISTRATION OF UA WELDING PROCEDURES FOR DEVELOPMENT PROCESS &amp; PERFORMANCE QUALIFICATIONS</a:t>
            </a:r>
          </a:p>
          <a:p>
            <a:endParaRPr lang="en-CA" sz="2000" dirty="0"/>
          </a:p>
        </p:txBody>
      </p:sp>
    </p:spTree>
    <p:extLst>
      <p:ext uri="{BB962C8B-B14F-4D97-AF65-F5344CB8AC3E}">
        <p14:creationId xmlns:p14="http://schemas.microsoft.com/office/powerpoint/2010/main" val="14438752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E1FC7B4-E4A7-4452-B413-1A623E3A72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3002" y="448253"/>
            <a:ext cx="10520702" cy="1325563"/>
          </a:xfrm>
        </p:spPr>
        <p:txBody>
          <a:bodyPr vert="horz" lIns="91440" tIns="45720" rIns="91440" bIns="45720" rtlCol="0" anchor="ctr">
            <a:normAutofit/>
          </a:bodyPr>
          <a:lstStyle/>
          <a:p>
            <a:r>
              <a:rPr lang="en-US" b="1" kern="1200" dirty="0">
                <a:solidFill>
                  <a:schemeClr val="tx1"/>
                </a:solidFill>
                <a:latin typeface="+mj-lt"/>
                <a:ea typeface="+mj-ea"/>
                <a:cs typeface="+mj-cs"/>
              </a:rPr>
              <a:t>UA CANADA WELDING PROGRAM MANDATE</a:t>
            </a:r>
          </a:p>
        </p:txBody>
      </p:sp>
      <p:sp>
        <p:nvSpPr>
          <p:cNvPr id="7" name="Content Placeholder 6"/>
          <p:cNvSpPr>
            <a:spLocks noGrp="1"/>
          </p:cNvSpPr>
          <p:nvPr>
            <p:ph sz="half" idx="1"/>
          </p:nvPr>
        </p:nvSpPr>
        <p:spPr>
          <a:xfrm>
            <a:off x="838200" y="2191807"/>
            <a:ext cx="4936067" cy="3985155"/>
          </a:xfrm>
        </p:spPr>
        <p:txBody>
          <a:bodyPr vert="horz" lIns="91440" tIns="45720" rIns="91440" bIns="45720" rtlCol="0">
            <a:normAutofit/>
          </a:bodyPr>
          <a:lstStyle/>
          <a:p>
            <a:r>
              <a:rPr lang="en-US" dirty="0"/>
              <a:t>ADDRESS INDUSTRY CHALLENGES</a:t>
            </a:r>
          </a:p>
          <a:p>
            <a:r>
              <a:rPr lang="en-US" dirty="0"/>
              <a:t> WORK WITH INDUSTRY PARTNERS</a:t>
            </a:r>
          </a:p>
          <a:p>
            <a:r>
              <a:rPr lang="en-US" dirty="0"/>
              <a:t> STANDARDIZED WELDER PROGRAMS/EXPECTATIONS</a:t>
            </a:r>
          </a:p>
          <a:p>
            <a:r>
              <a:rPr lang="en-US" dirty="0"/>
              <a:t>CERTIFICATIONS/MOBILITY</a:t>
            </a:r>
          </a:p>
          <a:p>
            <a:endParaRPr lang="en-US" sz="2000" dirty="0"/>
          </a:p>
        </p:txBody>
      </p:sp>
      <p:pic>
        <p:nvPicPr>
          <p:cNvPr id="9" name="Content Placeholder 8" descr="A close up of a sign&#10;&#10;Description automatically generated"/>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85023" y="2191807"/>
            <a:ext cx="4801392" cy="3985156"/>
          </a:xfrm>
          <a:prstGeom prst="rect">
            <a:avLst/>
          </a:prstGeom>
        </p:spPr>
      </p:pic>
    </p:spTree>
    <p:extLst>
      <p:ext uri="{BB962C8B-B14F-4D97-AF65-F5344CB8AC3E}">
        <p14:creationId xmlns:p14="http://schemas.microsoft.com/office/powerpoint/2010/main" val="74330628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vert="horz" lIns="91440" tIns="45720" rIns="91440" bIns="45720" rtlCol="0" anchor="ctr">
            <a:normAutofit/>
          </a:bodyPr>
          <a:lstStyle/>
          <a:p>
            <a:r>
              <a:rPr lang="en-US" b="1"/>
              <a:t>INDUSTRY CHALLENGES</a:t>
            </a:r>
            <a:endParaRPr lang="en-US" b="1" dirty="0"/>
          </a:p>
        </p:txBody>
      </p:sp>
      <p:sp>
        <p:nvSpPr>
          <p:cNvPr id="6" name="Content Placeholder 5"/>
          <p:cNvSpPr>
            <a:spLocks noGrp="1"/>
          </p:cNvSpPr>
          <p:nvPr>
            <p:ph sz="half" idx="1"/>
          </p:nvPr>
        </p:nvSpPr>
        <p:spPr>
          <a:xfrm>
            <a:off x="762000" y="2279018"/>
            <a:ext cx="5314543" cy="3375920"/>
          </a:xfrm>
        </p:spPr>
        <p:txBody>
          <a:bodyPr vert="horz" lIns="91440" tIns="45720" rIns="91440" bIns="45720" rtlCol="0" anchor="t">
            <a:normAutofit/>
          </a:bodyPr>
          <a:lstStyle/>
          <a:p>
            <a:r>
              <a:rPr lang="en-US" sz="1800"/>
              <a:t> Shortage of Welders</a:t>
            </a:r>
          </a:p>
          <a:p>
            <a:r>
              <a:rPr lang="en-US" sz="1800"/>
              <a:t> Aging workforce</a:t>
            </a:r>
          </a:p>
          <a:p>
            <a:r>
              <a:rPr lang="en-US" sz="1800"/>
              <a:t> Differences in welders' skills and abilities</a:t>
            </a:r>
          </a:p>
          <a:p>
            <a:r>
              <a:rPr lang="en-US" sz="1800"/>
              <a:t>High repair rates</a:t>
            </a:r>
          </a:p>
          <a:p>
            <a:r>
              <a:rPr lang="en-US" sz="1800"/>
              <a:t> Unknown of TFW Skills</a:t>
            </a:r>
          </a:p>
          <a:p>
            <a:r>
              <a:rPr lang="en-US" sz="1800"/>
              <a:t>Trust factors from other jurisdictions </a:t>
            </a:r>
          </a:p>
          <a:p>
            <a:pPr marL="285750"/>
            <a:r>
              <a:rPr lang="en-US" sz="1800" b="1"/>
              <a:t>Current model needs to improve to stay competitive in a more global market</a:t>
            </a:r>
          </a:p>
          <a:p>
            <a:endParaRPr lang="en-US" sz="1800" dirty="0"/>
          </a:p>
        </p:txBody>
      </p:sp>
      <p:sp>
        <p:nvSpPr>
          <p:cNvPr id="23" name="Freeform: Shape 16">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descr="A blurry photo of a sign&#10;&#10;Description automatically generated"/>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5962" r="-1"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36275367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8" y="1396289"/>
            <a:ext cx="5277333" cy="1325563"/>
          </a:xfrm>
        </p:spPr>
        <p:txBody>
          <a:bodyPr vert="horz" lIns="91440" tIns="45720" rIns="91440" bIns="45720" rtlCol="0" anchor="ctr">
            <a:normAutofit/>
          </a:bodyPr>
          <a:lstStyle/>
          <a:p>
            <a:r>
              <a:rPr lang="en-US" b="1"/>
              <a:t>INDUSTRY PARTNERS</a:t>
            </a:r>
          </a:p>
        </p:txBody>
      </p:sp>
      <p:sp>
        <p:nvSpPr>
          <p:cNvPr id="3" name="Content Placeholder 2"/>
          <p:cNvSpPr>
            <a:spLocks noGrp="1"/>
          </p:cNvSpPr>
          <p:nvPr>
            <p:ph sz="half" idx="1"/>
          </p:nvPr>
        </p:nvSpPr>
        <p:spPr>
          <a:xfrm>
            <a:off x="805543" y="2871982"/>
            <a:ext cx="5272888" cy="3181684"/>
          </a:xfrm>
        </p:spPr>
        <p:txBody>
          <a:bodyPr vert="horz" lIns="91440" tIns="45720" rIns="91440" bIns="45720" rtlCol="0" anchor="t">
            <a:normAutofit/>
          </a:bodyPr>
          <a:lstStyle/>
          <a:p>
            <a:r>
              <a:rPr lang="en-US" sz="1500"/>
              <a:t>AHJ’S- AUTHORITY HAVING JURISDICTION</a:t>
            </a:r>
          </a:p>
          <a:p>
            <a:r>
              <a:rPr lang="en-US" sz="1500"/>
              <a:t>ACTIMS</a:t>
            </a:r>
          </a:p>
          <a:p>
            <a:r>
              <a:rPr lang="en-US" sz="1500"/>
              <a:t>IRVING OIL/SHELL</a:t>
            </a:r>
          </a:p>
          <a:p>
            <a:r>
              <a:rPr lang="en-US" sz="1500"/>
              <a:t>BRUCE POWER-OPG</a:t>
            </a:r>
          </a:p>
          <a:p>
            <a:r>
              <a:rPr lang="en-US" sz="1500"/>
              <a:t>CPFA- CANADIAN PIPE FABRICATORS ASSOCIATION</a:t>
            </a:r>
          </a:p>
          <a:p>
            <a:r>
              <a:rPr lang="en-US" sz="1500"/>
              <a:t>SKILLS CANADA</a:t>
            </a:r>
          </a:p>
          <a:p>
            <a:r>
              <a:rPr lang="en-US" sz="1500"/>
              <a:t>RED SEAL</a:t>
            </a:r>
          </a:p>
          <a:p>
            <a:r>
              <a:rPr lang="en-US" sz="1500"/>
              <a:t>CWB-CANADIAN WELDING BUREAU</a:t>
            </a:r>
          </a:p>
          <a:p>
            <a:r>
              <a:rPr lang="en-US" sz="1500"/>
              <a:t>MANUFACTURERS</a:t>
            </a:r>
          </a:p>
          <a:p>
            <a:endParaRPr lang="en-US" sz="1500" dirty="0"/>
          </a:p>
          <a:p>
            <a:endParaRPr lang="en-US" sz="1500" dirty="0"/>
          </a:p>
        </p:txBody>
      </p:sp>
      <p:sp>
        <p:nvSpPr>
          <p:cNvPr id="1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6714" r="18545" b="-1"/>
          <a:stretch/>
        </p:blipFill>
        <p:spPr>
          <a:xfrm>
            <a:off x="6893317"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35317211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a:normAutofit/>
          </a:bodyPr>
          <a:lstStyle/>
          <a:p>
            <a:r>
              <a:rPr lang="en-US" b="1" dirty="0"/>
              <a:t>CURRENT MODEL</a:t>
            </a:r>
          </a:p>
        </p:txBody>
      </p:sp>
      <p:sp>
        <p:nvSpPr>
          <p:cNvPr id="6" name="Content Placeholder 5"/>
          <p:cNvSpPr>
            <a:spLocks noGrp="1"/>
          </p:cNvSpPr>
          <p:nvPr>
            <p:ph sz="half" idx="4294967295"/>
          </p:nvPr>
        </p:nvSpPr>
        <p:spPr>
          <a:xfrm>
            <a:off x="762000" y="2279018"/>
            <a:ext cx="5314543" cy="3375920"/>
          </a:xfrm>
        </p:spPr>
        <p:txBody>
          <a:bodyPr anchor="t">
            <a:normAutofit/>
          </a:bodyPr>
          <a:lstStyle/>
          <a:p>
            <a:r>
              <a:rPr lang="en-US" dirty="0"/>
              <a:t>Rules and Regulations </a:t>
            </a:r>
          </a:p>
          <a:p>
            <a:r>
              <a:rPr lang="en-US" dirty="0"/>
              <a:t>Apprenticeships</a:t>
            </a:r>
          </a:p>
          <a:p>
            <a:r>
              <a:rPr lang="en-US" dirty="0"/>
              <a:t>Training Center Capabilities- Assessing, Training &amp; Testing</a:t>
            </a:r>
          </a:p>
          <a:p>
            <a:r>
              <a:rPr lang="en-US" dirty="0"/>
              <a:t>Membership Attitudes </a:t>
            </a:r>
          </a:p>
          <a:p>
            <a:endParaRPr lang="en-US" sz="1800" dirty="0"/>
          </a:p>
          <a:p>
            <a:endParaRPr lang="en-US" sz="1800" dirty="0"/>
          </a:p>
          <a:p>
            <a:endParaRPr lang="en-US" sz="1800" dirty="0"/>
          </a:p>
          <a:p>
            <a:endParaRPr lang="en-US" sz="1800" dirty="0"/>
          </a:p>
          <a:p>
            <a:endParaRPr lang="en-US" sz="1800" dirty="0"/>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3766"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96147542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746628" y="1783959"/>
            <a:ext cx="4645250" cy="2889114"/>
          </a:xfrm>
        </p:spPr>
        <p:txBody>
          <a:bodyPr vert="horz" lIns="91440" tIns="45720" rIns="91440" bIns="45720" rtlCol="0" anchor="b">
            <a:normAutofit/>
          </a:bodyPr>
          <a:lstStyle/>
          <a:p>
            <a:r>
              <a:rPr lang="en-US"/>
              <a:t>RQ 4 TRAINING</a:t>
            </a:r>
          </a:p>
        </p:txBody>
      </p:sp>
      <p:sp>
        <p:nvSpPr>
          <p:cNvPr id="6" name="Text Placeholder 5"/>
          <p:cNvSpPr>
            <a:spLocks noGrp="1"/>
          </p:cNvSpPr>
          <p:nvPr>
            <p:ph type="body" idx="1"/>
          </p:nvPr>
        </p:nvSpPr>
        <p:spPr>
          <a:xfrm>
            <a:off x="6746627" y="4750893"/>
            <a:ext cx="4645250" cy="1147863"/>
          </a:xfrm>
        </p:spPr>
        <p:txBody>
          <a:bodyPr vert="horz" lIns="91440" tIns="45720" rIns="91440" bIns="45720" rtlCol="0" anchor="t">
            <a:normAutofit/>
          </a:bodyPr>
          <a:lstStyle/>
          <a:p>
            <a:r>
              <a:rPr lang="en-US" sz="2000">
                <a:solidFill>
                  <a:schemeClr val="tx1"/>
                </a:solidFill>
              </a:rPr>
              <a:t>PLANNING FOR THE FUTURE</a:t>
            </a:r>
          </a:p>
        </p:txBody>
      </p:sp>
      <p:sp>
        <p:nvSpPr>
          <p:cNvPr id="17"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7153" r="15430"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899676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9" y="1396289"/>
            <a:ext cx="5006336" cy="1325563"/>
          </a:xfrm>
        </p:spPr>
        <p:txBody>
          <a:bodyPr vert="horz" lIns="91440" tIns="45720" rIns="91440" bIns="45720" rtlCol="0" anchor="ctr">
            <a:normAutofit/>
          </a:bodyPr>
          <a:lstStyle/>
          <a:p>
            <a:r>
              <a:rPr lang="en-US" sz="3700" b="1" dirty="0"/>
              <a:t>Standardized Model For The UA Welder in Canada</a:t>
            </a:r>
          </a:p>
        </p:txBody>
      </p:sp>
      <p:sp>
        <p:nvSpPr>
          <p:cNvPr id="3" name="Content Placeholder 2"/>
          <p:cNvSpPr>
            <a:spLocks noGrp="1"/>
          </p:cNvSpPr>
          <p:nvPr>
            <p:ph type="body" sz="half" idx="2"/>
          </p:nvPr>
        </p:nvSpPr>
        <p:spPr>
          <a:xfrm>
            <a:off x="805543" y="2871982"/>
            <a:ext cx="5006336" cy="3181684"/>
          </a:xfrm>
        </p:spPr>
        <p:txBody>
          <a:bodyPr vert="horz" lIns="91440" tIns="45720" rIns="91440" bIns="45720" rtlCol="0" anchor="t">
            <a:normAutofit/>
          </a:bodyPr>
          <a:lstStyle/>
          <a:p>
            <a:pPr indent="-228600">
              <a:buFont typeface="Arial" panose="020B0604020202020204" pitchFamily="34" charset="0"/>
              <a:buChar char="•"/>
            </a:pPr>
            <a:r>
              <a:rPr lang="en-US" sz="2400" dirty="0"/>
              <a:t>PILOT PROGRAM – R.E.W.A.R.D </a:t>
            </a:r>
          </a:p>
          <a:p>
            <a:pPr indent="-228600">
              <a:buFont typeface="Arial" panose="020B0604020202020204" pitchFamily="34" charset="0"/>
              <a:buChar char="•"/>
            </a:pPr>
            <a:r>
              <a:rPr lang="en-US" sz="2400" dirty="0"/>
              <a:t>STANDARDIZED CURRICULUM –</a:t>
            </a:r>
            <a:r>
              <a:rPr lang="en-US" sz="2400" dirty="0" err="1"/>
              <a:t>CWBi</a:t>
            </a:r>
            <a:r>
              <a:rPr lang="en-US" sz="2400" dirty="0"/>
              <a:t> ACORN</a:t>
            </a:r>
          </a:p>
          <a:p>
            <a:pPr indent="-228600">
              <a:buFont typeface="Arial" panose="020B0604020202020204" pitchFamily="34" charset="0"/>
              <a:buChar char="•"/>
            </a:pPr>
            <a:r>
              <a:rPr lang="en-US" sz="2400" dirty="0"/>
              <a:t>STANDARDIZED EXPECTATIONS</a:t>
            </a:r>
          </a:p>
          <a:p>
            <a:pPr indent="-228600">
              <a:buFont typeface="Arial" panose="020B0604020202020204" pitchFamily="34" charset="0"/>
              <a:buChar char="•"/>
            </a:pPr>
            <a:r>
              <a:rPr lang="en-US" sz="2400" dirty="0"/>
              <a:t>END GOAL –UA JOURNEYMAN PRESSURE PIPE WELDER</a:t>
            </a:r>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sp>
        <p:nvSpPr>
          <p:cNvPr id="18" name="Freeform: Shape 15">
            <a:extLst>
              <a:ext uri="{FF2B5EF4-FFF2-40B4-BE49-F238E27FC236}">
                <a16:creationId xmlns:a16="http://schemas.microsoft.com/office/drawing/2014/main" id="{4F74D28C-3268-4E35-8EE1-D92CB4A85A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r="8020"/>
          <a:stretch/>
        </p:blipFill>
        <p:spPr>
          <a:xfrm>
            <a:off x="6167846" y="10"/>
            <a:ext cx="6024154"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Tree>
    <p:extLst>
      <p:ext uri="{BB962C8B-B14F-4D97-AF65-F5344CB8AC3E}">
        <p14:creationId xmlns:p14="http://schemas.microsoft.com/office/powerpoint/2010/main" val="211950341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E4951899-B99C-47AB-9C7C-16264D7A14C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3" name="Straight Connector 32">
              <a:extLst>
                <a:ext uri="{FF2B5EF4-FFF2-40B4-BE49-F238E27FC236}">
                  <a16:creationId xmlns:a16="http://schemas.microsoft.com/office/drawing/2014/main" id="{B94D217E-92A1-48B2-B6BF-8B6A35AF9DD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69582FD9-95AB-4339-8A07-BAD420BE1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6778DC79-DE09-4F89-81B1-275C542D7F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5">
              <a:extLst>
                <a:ext uri="{FF2B5EF4-FFF2-40B4-BE49-F238E27FC236}">
                  <a16:creationId xmlns:a16="http://schemas.microsoft.com/office/drawing/2014/main" id="{EAEC370A-1F34-4D8E-B065-81F6F568AA7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A816EDF3-D9EE-488C-AFDC-0223815139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7">
              <a:extLst>
                <a:ext uri="{FF2B5EF4-FFF2-40B4-BE49-F238E27FC236}">
                  <a16:creationId xmlns:a16="http://schemas.microsoft.com/office/drawing/2014/main" id="{E8330BD4-97D9-4D24-815A-0E557B04F9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8">
              <a:extLst>
                <a:ext uri="{FF2B5EF4-FFF2-40B4-BE49-F238E27FC236}">
                  <a16:creationId xmlns:a16="http://schemas.microsoft.com/office/drawing/2014/main" id="{EA8EDE67-BAC0-478C-99D9-BBC5AD5320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9">
              <a:extLst>
                <a:ext uri="{FF2B5EF4-FFF2-40B4-BE49-F238E27FC236}">
                  <a16:creationId xmlns:a16="http://schemas.microsoft.com/office/drawing/2014/main" id="{33DFB3F3-2523-4F1F-BC2B-B97C172F2C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Isosceles Triangle 40">
              <a:extLst>
                <a:ext uri="{FF2B5EF4-FFF2-40B4-BE49-F238E27FC236}">
                  <a16:creationId xmlns:a16="http://schemas.microsoft.com/office/drawing/2014/main" id="{5E5660E4-7443-4FCC-AD43-9D1AE972B5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Isosceles Triangle 41">
              <a:extLst>
                <a:ext uri="{FF2B5EF4-FFF2-40B4-BE49-F238E27FC236}">
                  <a16:creationId xmlns:a16="http://schemas.microsoft.com/office/drawing/2014/main" id="{4EDF9C36-B365-4426-85B9-82E0DE187A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4" name="Rectangle 43">
            <a:extLst>
              <a:ext uri="{FF2B5EF4-FFF2-40B4-BE49-F238E27FC236}">
                <a16:creationId xmlns:a16="http://schemas.microsoft.com/office/drawing/2014/main" id="{D94A7024-D948-494D-8920-BBA2DA07D1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descr="A picture containing wall, indoor&#10;&#10;Description automatically generated"/>
          <p:cNvPicPr>
            <a:picLocks noGrp="1" noChangeAspect="1"/>
          </p:cNvPicPr>
          <p:nvPr>
            <p:ph sz="half" idx="1"/>
          </p:nvPr>
        </p:nvPicPr>
        <p:blipFill rotWithShape="1">
          <a:blip r:embed="rId3" cstate="print">
            <a:duotone>
              <a:prstClr val="black"/>
              <a:schemeClr val="tx2">
                <a:tint val="45000"/>
                <a:satMod val="400000"/>
              </a:schemeClr>
            </a:duotone>
            <a:alphaModFix amt="40000"/>
            <a:extLst>
              <a:ext uri="{28A0092B-C50C-407E-A947-70E740481C1C}">
                <a14:useLocalDpi xmlns:a14="http://schemas.microsoft.com/office/drawing/2010/main" val="0"/>
              </a:ext>
            </a:extLst>
          </a:blip>
          <a:srcRect l="13965" r="23880"/>
          <a:stretch/>
        </p:blipFill>
        <p:spPr>
          <a:xfrm rot="5400000">
            <a:off x="2667000" y="-2667000"/>
            <a:ext cx="6858000" cy="12192000"/>
          </a:xfrm>
          <a:prstGeom prst="rect">
            <a:avLst/>
          </a:prstGeom>
        </p:spPr>
      </p:pic>
      <p:sp>
        <p:nvSpPr>
          <p:cNvPr id="2" name="Title 1"/>
          <p:cNvSpPr>
            <a:spLocks noGrp="1"/>
          </p:cNvSpPr>
          <p:nvPr>
            <p:ph type="title"/>
          </p:nvPr>
        </p:nvSpPr>
        <p:spPr>
          <a:xfrm>
            <a:off x="677333" y="609600"/>
            <a:ext cx="10835293" cy="1320800"/>
          </a:xfrm>
        </p:spPr>
        <p:txBody>
          <a:bodyPr vert="horz" lIns="91440" tIns="45720" rIns="91440" bIns="45720" rtlCol="0" anchor="t">
            <a:normAutofit fontScale="90000"/>
          </a:bodyPr>
          <a:lstStyle/>
          <a:p>
            <a:pPr lvl="0">
              <a:lnSpc>
                <a:spcPct val="90000"/>
              </a:lnSpc>
            </a:pPr>
            <a:r>
              <a:rPr lang="en-US" b="1" dirty="0"/>
              <a:t>UA Welder Apprentice Development Model Program</a:t>
            </a:r>
            <a:br>
              <a:rPr lang="en-US" b="1" dirty="0"/>
            </a:br>
            <a:r>
              <a:rPr lang="en-US" sz="2800" dirty="0"/>
              <a:t/>
            </a:r>
            <a:br>
              <a:rPr lang="en-US" sz="2800" dirty="0"/>
            </a:br>
            <a:endParaRPr lang="en-US" sz="2800" b="1" i="1" dirty="0"/>
          </a:p>
        </p:txBody>
      </p:sp>
      <p:sp>
        <p:nvSpPr>
          <p:cNvPr id="3" name="Content Placeholder 2"/>
          <p:cNvSpPr>
            <a:spLocks noGrp="1"/>
          </p:cNvSpPr>
          <p:nvPr>
            <p:ph sz="half" idx="2"/>
          </p:nvPr>
        </p:nvSpPr>
        <p:spPr>
          <a:xfrm>
            <a:off x="677334" y="2160589"/>
            <a:ext cx="8596668" cy="3880773"/>
          </a:xfrm>
        </p:spPr>
        <p:txBody>
          <a:bodyPr vert="horz" lIns="91440" tIns="45720" rIns="91440" bIns="45720" rtlCol="0">
            <a:normAutofit/>
          </a:bodyPr>
          <a:lstStyle/>
          <a:p>
            <a:pPr lvl="0"/>
            <a:r>
              <a:rPr lang="en-US" sz="3200" b="1" dirty="0">
                <a:solidFill>
                  <a:srgbClr val="FFFFFF"/>
                </a:solidFill>
              </a:rPr>
              <a:t>Regional </a:t>
            </a:r>
          </a:p>
          <a:p>
            <a:pPr lvl="0"/>
            <a:r>
              <a:rPr lang="en-US" sz="3200" b="1" dirty="0">
                <a:solidFill>
                  <a:srgbClr val="FFFFFF"/>
                </a:solidFill>
              </a:rPr>
              <a:t>Education for </a:t>
            </a:r>
          </a:p>
          <a:p>
            <a:pPr lvl="0"/>
            <a:r>
              <a:rPr lang="en-US" sz="3200" b="1" dirty="0">
                <a:solidFill>
                  <a:srgbClr val="FFFFFF"/>
                </a:solidFill>
              </a:rPr>
              <a:t>Welder </a:t>
            </a:r>
          </a:p>
          <a:p>
            <a:pPr lvl="0"/>
            <a:r>
              <a:rPr lang="en-US" sz="3200" b="1" dirty="0">
                <a:solidFill>
                  <a:srgbClr val="FFFFFF"/>
                </a:solidFill>
              </a:rPr>
              <a:t>Apprentice </a:t>
            </a:r>
          </a:p>
          <a:p>
            <a:pPr lvl="0"/>
            <a:r>
              <a:rPr lang="en-US" sz="3200" b="1" dirty="0">
                <a:solidFill>
                  <a:srgbClr val="FFFFFF"/>
                </a:solidFill>
              </a:rPr>
              <a:t>Retention &amp;  </a:t>
            </a:r>
          </a:p>
          <a:p>
            <a:pPr lvl="0"/>
            <a:r>
              <a:rPr lang="en-US" sz="3200" b="1" dirty="0">
                <a:solidFill>
                  <a:srgbClr val="FFFFFF"/>
                </a:solidFill>
              </a:rPr>
              <a:t>Development</a:t>
            </a:r>
          </a:p>
          <a:p>
            <a:pPr lvl="0"/>
            <a:endParaRPr lang="en-US" dirty="0">
              <a:solidFill>
                <a:srgbClr val="FFFFFF"/>
              </a:solidFill>
            </a:endParaRPr>
          </a:p>
          <a:p>
            <a:pPr lvl="0"/>
            <a:endParaRPr lang="en-US" dirty="0">
              <a:solidFill>
                <a:srgbClr val="FFFFFF"/>
              </a:solidFill>
            </a:endParaRPr>
          </a:p>
        </p:txBody>
      </p:sp>
    </p:spTree>
    <p:extLst>
      <p:ext uri="{BB962C8B-B14F-4D97-AF65-F5344CB8AC3E}">
        <p14:creationId xmlns:p14="http://schemas.microsoft.com/office/powerpoint/2010/main" val="27601654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352D33D-F203-431A-A545-DB0A8A0D37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1">
            <a:extLst>
              <a:ext uri="{FF2B5EF4-FFF2-40B4-BE49-F238E27FC236}">
                <a16:creationId xmlns:a16="http://schemas.microsoft.com/office/drawing/2014/main" id="{DEC33493-8EA2-4BEB-9BF0-04EE8ADD1C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56556" cy="6858000"/>
          </a:xfrm>
          <a:custGeom>
            <a:avLst/>
            <a:gdLst>
              <a:gd name="connsiteX0" fmla="*/ 0 w 7856556"/>
              <a:gd name="connsiteY0" fmla="*/ 0 h 6858000"/>
              <a:gd name="connsiteX1" fmla="*/ 4680402 w 7856556"/>
              <a:gd name="connsiteY1" fmla="*/ 0 h 6858000"/>
              <a:gd name="connsiteX2" fmla="*/ 7856556 w 7856556"/>
              <a:gd name="connsiteY2" fmla="*/ 6858000 h 6858000"/>
              <a:gd name="connsiteX3" fmla="*/ 0 w 78565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6556" h="6858000">
                <a:moveTo>
                  <a:pt x="0" y="0"/>
                </a:moveTo>
                <a:lnTo>
                  <a:pt x="4680402" y="0"/>
                </a:lnTo>
                <a:lnTo>
                  <a:pt x="7856556"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171D13A1-4626-4D50-9DF7-71BB7B6B72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9" y="0"/>
            <a:ext cx="7393181" cy="6858000"/>
          </a:xfrm>
          <a:custGeom>
            <a:avLst/>
            <a:gdLst>
              <a:gd name="connsiteX0" fmla="*/ 0 w 7393181"/>
              <a:gd name="connsiteY0" fmla="*/ 0 h 6858000"/>
              <a:gd name="connsiteX1" fmla="*/ 4217027 w 7393181"/>
              <a:gd name="connsiteY1" fmla="*/ 0 h 6858000"/>
              <a:gd name="connsiteX2" fmla="*/ 7393181 w 7393181"/>
              <a:gd name="connsiteY2" fmla="*/ 6858000 h 6858000"/>
              <a:gd name="connsiteX3" fmla="*/ 0 w 73931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93181" h="6858000">
                <a:moveTo>
                  <a:pt x="0" y="0"/>
                </a:moveTo>
                <a:lnTo>
                  <a:pt x="4217027" y="0"/>
                </a:lnTo>
                <a:lnTo>
                  <a:pt x="7393181"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27314" y="4606289"/>
            <a:ext cx="5242560" cy="1613536"/>
          </a:xfrm>
        </p:spPr>
        <p:txBody>
          <a:bodyPr>
            <a:normAutofit/>
          </a:bodyPr>
          <a:lstStyle/>
          <a:p>
            <a:r>
              <a:rPr lang="en-US" b="1" dirty="0"/>
              <a:t>Red Seal Training Program</a:t>
            </a:r>
          </a:p>
        </p:txBody>
      </p:sp>
      <p:sp>
        <p:nvSpPr>
          <p:cNvPr id="4" name="Text Placeholder 3"/>
          <p:cNvSpPr>
            <a:spLocks noGrp="1"/>
          </p:cNvSpPr>
          <p:nvPr>
            <p:ph sz="half" idx="4294967295"/>
          </p:nvPr>
        </p:nvSpPr>
        <p:spPr>
          <a:xfrm>
            <a:off x="598714" y="838199"/>
            <a:ext cx="4378234" cy="3768089"/>
          </a:xfrm>
        </p:spPr>
        <p:txBody>
          <a:bodyPr anchor="ctr">
            <a:normAutofit/>
          </a:bodyPr>
          <a:lstStyle/>
          <a:p>
            <a:pPr>
              <a:buFont typeface="Wingdings" panose="05000000000000000000" pitchFamily="2" charset="2"/>
              <a:buChar char="v"/>
            </a:pPr>
            <a:r>
              <a:rPr lang="en-US" sz="2000"/>
              <a:t>Continue to support the Red Seal Program </a:t>
            </a:r>
          </a:p>
          <a:p>
            <a:pPr>
              <a:buFont typeface="Wingdings" panose="05000000000000000000" pitchFamily="2" charset="2"/>
              <a:buChar char="v"/>
            </a:pPr>
            <a:r>
              <a:rPr lang="en-US" sz="2000"/>
              <a:t>Harmonization has created new Standards </a:t>
            </a:r>
          </a:p>
          <a:p>
            <a:pPr>
              <a:buFont typeface="Wingdings" panose="05000000000000000000" pitchFamily="2" charset="2"/>
              <a:buChar char="v"/>
            </a:pPr>
            <a:r>
              <a:rPr lang="en-US" sz="2000"/>
              <a:t>Practical element as of 2017</a:t>
            </a:r>
          </a:p>
          <a:p>
            <a:pPr marL="0" indent="0">
              <a:buNone/>
            </a:pPr>
            <a:endParaRPr lang="en-US" sz="2000"/>
          </a:p>
          <a:p>
            <a:endParaRPr lang="en-US" sz="2000"/>
          </a:p>
          <a:p>
            <a:endParaRPr lang="en-US" sz="200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64829" y="1295958"/>
            <a:ext cx="4288972" cy="2852571"/>
          </a:xfrm>
          <a:prstGeom prst="rect">
            <a:avLst/>
          </a:prstGeom>
        </p:spPr>
      </p:pic>
    </p:spTree>
    <p:extLst>
      <p:ext uri="{BB962C8B-B14F-4D97-AF65-F5344CB8AC3E}">
        <p14:creationId xmlns:p14="http://schemas.microsoft.com/office/powerpoint/2010/main" val="264639613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0B27210-D0CA-4654-B3E3-9ABB4F178E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35154D-8F4D-49C5-A5EA-D2F66D682D86}"/>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b="1" kern="1200">
                <a:solidFill>
                  <a:schemeClr val="bg1"/>
                </a:solidFill>
                <a:latin typeface="+mj-lt"/>
                <a:ea typeface="+mj-ea"/>
                <a:cs typeface="+mj-cs"/>
              </a:rPr>
              <a:t>Partnerships- Theory</a:t>
            </a:r>
          </a:p>
        </p:txBody>
      </p:sp>
      <p:sp>
        <p:nvSpPr>
          <p:cNvPr id="19" name="Freeform: Shape 18">
            <a:extLst>
              <a:ext uri="{FF2B5EF4-FFF2-40B4-BE49-F238E27FC236}">
                <a16:creationId xmlns:a16="http://schemas.microsoft.com/office/drawing/2014/main" id="{1DB7C82F-AB7E-4F0C-B829-FA1B9C4151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70B66945-4967-4040-926D-DCA44313CD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Content Placeholder 10">
            <a:extLst>
              <a:ext uri="{FF2B5EF4-FFF2-40B4-BE49-F238E27FC236}">
                <a16:creationId xmlns:a16="http://schemas.microsoft.com/office/drawing/2014/main" id="{63802AF2-8FC0-4D38-92B6-C354729D60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9496" y="489204"/>
            <a:ext cx="3007614" cy="4511421"/>
          </a:xfrm>
          <a:prstGeom prst="rect">
            <a:avLst/>
          </a:prstGeom>
        </p:spPr>
      </p:pic>
    </p:spTree>
    <p:extLst>
      <p:ext uri="{BB962C8B-B14F-4D97-AF65-F5344CB8AC3E}">
        <p14:creationId xmlns:p14="http://schemas.microsoft.com/office/powerpoint/2010/main" val="1522977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2A6F3-C813-4DD2-B153-144EB7CA89F9}"/>
              </a:ext>
            </a:extLst>
          </p:cNvPr>
          <p:cNvSpPr>
            <a:spLocks noGrp="1"/>
          </p:cNvSpPr>
          <p:nvPr>
            <p:ph type="title"/>
          </p:nvPr>
        </p:nvSpPr>
        <p:spPr>
          <a:xfrm>
            <a:off x="838200" y="1412488"/>
            <a:ext cx="2899189" cy="4363844"/>
          </a:xfrm>
        </p:spPr>
        <p:txBody>
          <a:bodyPr anchor="t">
            <a:normAutofit/>
          </a:bodyPr>
          <a:lstStyle/>
          <a:p>
            <a:r>
              <a:rPr lang="en-CA" sz="4000" b="1">
                <a:solidFill>
                  <a:srgbClr val="FFFFFF"/>
                </a:solidFill>
              </a:rPr>
              <a:t>Standardized Curriculum</a:t>
            </a:r>
          </a:p>
        </p:txBody>
      </p:sp>
      <p:sp>
        <p:nvSpPr>
          <p:cNvPr id="3" name="Content Placeholder 2">
            <a:extLst>
              <a:ext uri="{FF2B5EF4-FFF2-40B4-BE49-F238E27FC236}">
                <a16:creationId xmlns:a16="http://schemas.microsoft.com/office/drawing/2014/main" id="{65AA9C68-16A9-4F0C-BD72-B548AF337DA4}"/>
              </a:ext>
            </a:extLst>
          </p:cNvPr>
          <p:cNvSpPr>
            <a:spLocks noGrp="1"/>
          </p:cNvSpPr>
          <p:nvPr>
            <p:ph sz="half" idx="1"/>
          </p:nvPr>
        </p:nvSpPr>
        <p:spPr>
          <a:xfrm>
            <a:off x="4380855" y="1412489"/>
            <a:ext cx="3427283" cy="4363844"/>
          </a:xfrm>
        </p:spPr>
        <p:txBody>
          <a:bodyPr>
            <a:normAutofit/>
          </a:bodyPr>
          <a:lstStyle/>
          <a:p>
            <a:r>
              <a:rPr lang="en-CA" sz="2000" dirty="0"/>
              <a:t>CWBI Acorn/Licensing Agreement-signed</a:t>
            </a:r>
          </a:p>
          <a:p>
            <a:r>
              <a:rPr lang="en-CA" sz="2000" dirty="0"/>
              <a:t>Provide Co-Branding Opportunities</a:t>
            </a:r>
          </a:p>
          <a:p>
            <a:r>
              <a:rPr lang="en-CA" sz="2000" dirty="0"/>
              <a:t>Instructional material for Pre-Apprentice/Foundations – Welder and Metal Trade</a:t>
            </a:r>
          </a:p>
          <a:p>
            <a:r>
              <a:rPr lang="en-CA" sz="2000" dirty="0"/>
              <a:t>All 3 levels of curriculum complete.</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F21E6F85-36B4-481D-A22D-B8AD06139B9B}"/>
              </a:ext>
            </a:extLst>
          </p:cNvPr>
          <p:cNvSpPr>
            <a:spLocks noGrp="1"/>
          </p:cNvSpPr>
          <p:nvPr>
            <p:ph sz="half" idx="2"/>
          </p:nvPr>
        </p:nvSpPr>
        <p:spPr>
          <a:xfrm>
            <a:off x="8451604" y="1412489"/>
            <a:ext cx="3197701" cy="4363844"/>
          </a:xfrm>
        </p:spPr>
        <p:txBody>
          <a:bodyPr>
            <a:normAutofit/>
          </a:bodyPr>
          <a:lstStyle/>
          <a:p>
            <a:r>
              <a:rPr lang="en-CA" sz="2000"/>
              <a:t>Instructor and student resources available.</a:t>
            </a:r>
          </a:p>
          <a:p>
            <a:r>
              <a:rPr lang="en-CA" sz="2000"/>
              <a:t>In-school and online material utilized</a:t>
            </a:r>
          </a:p>
          <a:p>
            <a:r>
              <a:rPr lang="en-CA" sz="2000"/>
              <a:t>Journeyman Upgrader courses along with Red Seal online</a:t>
            </a:r>
          </a:p>
          <a:p>
            <a:endParaRPr lang="en-CA" sz="2000"/>
          </a:p>
          <a:p>
            <a:pPr marL="0" indent="0">
              <a:buNone/>
            </a:pPr>
            <a:endParaRPr lang="en-CA" sz="2000"/>
          </a:p>
        </p:txBody>
      </p:sp>
    </p:spTree>
    <p:extLst>
      <p:ext uri="{BB962C8B-B14F-4D97-AF65-F5344CB8AC3E}">
        <p14:creationId xmlns:p14="http://schemas.microsoft.com/office/powerpoint/2010/main" val="2570668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15126" y="540280"/>
            <a:ext cx="5314536" cy="1325563"/>
          </a:xfrm>
        </p:spPr>
        <p:txBody>
          <a:bodyPr vert="horz" lIns="91440" tIns="45720" rIns="91440" bIns="45720" rtlCol="0" anchor="ctr">
            <a:normAutofit/>
          </a:bodyPr>
          <a:lstStyle/>
          <a:p>
            <a:r>
              <a:rPr lang="en-US" sz="2800" b="1" dirty="0"/>
              <a:t>Pressure Systems Assessment Assembly</a:t>
            </a:r>
            <a:br>
              <a:rPr lang="en-US" sz="2800" b="1" dirty="0"/>
            </a:br>
            <a:r>
              <a:rPr lang="en-US" sz="2800" dirty="0"/>
              <a:t>What is Involved?</a:t>
            </a:r>
          </a:p>
        </p:txBody>
      </p:sp>
      <p:sp>
        <p:nvSpPr>
          <p:cNvPr id="3" name="Content Placeholder 2"/>
          <p:cNvSpPr>
            <a:spLocks noGrp="1"/>
          </p:cNvSpPr>
          <p:nvPr>
            <p:ph sz="half" idx="1"/>
          </p:nvPr>
        </p:nvSpPr>
        <p:spPr>
          <a:xfrm>
            <a:off x="762000" y="2279018"/>
            <a:ext cx="5314543" cy="3375920"/>
          </a:xfrm>
        </p:spPr>
        <p:txBody>
          <a:bodyPr vert="horz" lIns="91440" tIns="45720" rIns="91440" bIns="45720" rtlCol="0" anchor="t">
            <a:normAutofit/>
          </a:bodyPr>
          <a:lstStyle/>
          <a:p>
            <a:r>
              <a:rPr lang="en-US" dirty="0"/>
              <a:t>Theory Assessment- Online</a:t>
            </a:r>
          </a:p>
          <a:p>
            <a:r>
              <a:rPr lang="en-US" dirty="0"/>
              <a:t>Practical Assessment-In Shop</a:t>
            </a:r>
          </a:p>
          <a:p>
            <a:r>
              <a:rPr lang="en-US" dirty="0"/>
              <a:t>Assessment is based upon Written, Practical, Material Handling, Cutting, Appearance, and Observation</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14">
            <a:hlinkClick r:id="rId3"/>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r="10788"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92976425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BE95D989-81FA-4BAD-9AD5-E46CEDA91B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3547EC-5346-4CFD-ACC4-1B26BB40F6DB}"/>
              </a:ext>
            </a:extLst>
          </p:cNvPr>
          <p:cNvSpPr>
            <a:spLocks noGrp="1"/>
          </p:cNvSpPr>
          <p:nvPr>
            <p:ph type="title"/>
          </p:nvPr>
        </p:nvSpPr>
        <p:spPr>
          <a:xfrm>
            <a:off x="838200" y="811161"/>
            <a:ext cx="3335594" cy="5403370"/>
          </a:xfrm>
        </p:spPr>
        <p:txBody>
          <a:bodyPr>
            <a:normAutofit/>
          </a:bodyPr>
          <a:lstStyle/>
          <a:p>
            <a:r>
              <a:rPr lang="en-US" b="1">
                <a:solidFill>
                  <a:srgbClr val="FFFFFF"/>
                </a:solidFill>
              </a:rPr>
              <a:t>Success Factors-Committed to Excellence</a:t>
            </a:r>
            <a:endParaRPr lang="en-CA">
              <a:solidFill>
                <a:srgbClr val="FFFFFF"/>
              </a:solidFill>
            </a:endParaRPr>
          </a:p>
        </p:txBody>
      </p:sp>
      <p:sp>
        <p:nvSpPr>
          <p:cNvPr id="14" name="Rectangle 13">
            <a:extLst>
              <a:ext uri="{FF2B5EF4-FFF2-40B4-BE49-F238E27FC236}">
                <a16:creationId xmlns:a16="http://schemas.microsoft.com/office/drawing/2014/main" id="{156189E5-8A3E-4CFD-B71B-CCD0F8495E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6" name="Content Placeholder 4">
            <a:extLst>
              <a:ext uri="{FF2B5EF4-FFF2-40B4-BE49-F238E27FC236}">
                <a16:creationId xmlns:a16="http://schemas.microsoft.com/office/drawing/2014/main" id="{6AF8CE71-9524-4877-806B-A7C81B172F87}"/>
              </a:ext>
            </a:extLst>
          </p:cNvPr>
          <p:cNvGraphicFramePr>
            <a:graphicFrameLocks noGrp="1"/>
          </p:cNvGraphicFramePr>
          <p:nvPr>
            <p:ph idx="1"/>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8640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0"/>
                <a:lumOff val="100000"/>
              </a:schemeClr>
            </a:gs>
            <a:gs pos="72000">
              <a:schemeClr val="bg2"/>
            </a:gs>
            <a:gs pos="100000">
              <a:schemeClr val="bg2">
                <a:lumMod val="9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41120" y="467360"/>
            <a:ext cx="9509760" cy="1233424"/>
          </a:xfrm>
          <a:prstGeom prst="rect">
            <a:avLst/>
          </a:prstGeom>
        </p:spPr>
        <p:txBody>
          <a:bodyPr anchor="b">
            <a:normAutofit/>
          </a:bodyPr>
          <a:lstStyle/>
          <a:p>
            <a:r>
              <a:rPr lang="en-US" dirty="0"/>
              <a:t>MEMBERSHIP ATTITUDES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6596" y="1901952"/>
            <a:ext cx="8898808" cy="4127627"/>
          </a:xfrm>
          <a:prstGeom prst="rect">
            <a:avLst/>
          </a:prstGeom>
          <a:noFill/>
        </p:spPr>
      </p:pic>
    </p:spTree>
    <p:extLst>
      <p:ext uri="{BB962C8B-B14F-4D97-AF65-F5344CB8AC3E}">
        <p14:creationId xmlns:p14="http://schemas.microsoft.com/office/powerpoint/2010/main" val="198762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US">
                <a:solidFill>
                  <a:srgbClr val="FFFFFF"/>
                </a:solidFill>
              </a:rPr>
              <a:t>A UA HIGH PRESSURE JOURNEYMAN WELDER IS!</a:t>
            </a:r>
          </a:p>
        </p:txBody>
      </p:sp>
      <p:graphicFrame>
        <p:nvGraphicFramePr>
          <p:cNvPr id="5" name="Content Placeholder 2">
            <a:extLst>
              <a:ext uri="{FF2B5EF4-FFF2-40B4-BE49-F238E27FC236}">
                <a16:creationId xmlns:a16="http://schemas.microsoft.com/office/drawing/2014/main" id="{1F5D4DE7-BB45-42BC-9D20-CFA1F2BF1CF2}"/>
              </a:ext>
            </a:extLst>
          </p:cNvPr>
          <p:cNvGraphicFramePr>
            <a:graphicFrameLocks noGrp="1"/>
          </p:cNvGraphicFramePr>
          <p:nvPr>
            <p:ph idx="1"/>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5921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E1FC7B4-E4A7-4452-B413-1A623E3A72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3002" y="448253"/>
            <a:ext cx="10520702" cy="1325563"/>
          </a:xfrm>
        </p:spPr>
        <p:txBody>
          <a:bodyPr vert="horz" lIns="91440" tIns="45720" rIns="91440" bIns="45720" rtlCol="0" anchor="ctr">
            <a:normAutofit/>
          </a:bodyPr>
          <a:lstStyle/>
          <a:p>
            <a:r>
              <a:rPr lang="en-US" kern="1200" dirty="0">
                <a:solidFill>
                  <a:schemeClr val="tx1"/>
                </a:solidFill>
                <a:latin typeface="+mj-lt"/>
                <a:ea typeface="+mj-ea"/>
                <a:cs typeface="+mj-cs"/>
              </a:rPr>
              <a:t>Harmonization of High-Pressure Welding Certifications- Support Groups</a:t>
            </a:r>
          </a:p>
        </p:txBody>
      </p:sp>
      <p:sp>
        <p:nvSpPr>
          <p:cNvPr id="3" name="Content Placeholder 2"/>
          <p:cNvSpPr>
            <a:spLocks noGrp="1"/>
          </p:cNvSpPr>
          <p:nvPr>
            <p:ph sz="half" idx="1"/>
          </p:nvPr>
        </p:nvSpPr>
        <p:spPr>
          <a:xfrm>
            <a:off x="838200" y="2191807"/>
            <a:ext cx="4936067" cy="3985155"/>
          </a:xfrm>
          <a:prstGeom prst="rect">
            <a:avLst/>
          </a:prstGeom>
        </p:spPr>
        <p:txBody>
          <a:bodyPr vert="horz" lIns="91440" tIns="45720" rIns="91440" bIns="45720" rtlCol="0">
            <a:normAutofit/>
          </a:bodyPr>
          <a:lstStyle/>
          <a:p>
            <a:r>
              <a:rPr lang="en-US" sz="2400" dirty="0"/>
              <a:t>UA CANADA –NAUSC</a:t>
            </a:r>
          </a:p>
          <a:p>
            <a:r>
              <a:rPr lang="en-US" sz="2400" dirty="0"/>
              <a:t>UA INTERNATIONAL –WELD CERT PROGRAM ENDORSED BY THE NCPWB</a:t>
            </a:r>
          </a:p>
          <a:p>
            <a:r>
              <a:rPr lang="en-US" sz="2400" dirty="0"/>
              <a:t>Provincial Registration </a:t>
            </a:r>
          </a:p>
          <a:p>
            <a:r>
              <a:rPr lang="en-US" sz="2400" dirty="0"/>
              <a:t>Owners and Clients.</a:t>
            </a:r>
          </a:p>
          <a:p>
            <a:r>
              <a:rPr lang="en-US" sz="2400" dirty="0"/>
              <a:t>MCAC</a:t>
            </a:r>
          </a:p>
          <a:p>
            <a:r>
              <a:rPr lang="en-US" sz="2400" dirty="0"/>
              <a:t>Provincial MCA’s</a:t>
            </a:r>
          </a:p>
          <a:p>
            <a:r>
              <a:rPr lang="en-US" sz="2400" dirty="0"/>
              <a:t>Zone affiliate’s</a:t>
            </a:r>
          </a:p>
          <a:p>
            <a:endParaRPr lang="en-US" sz="2000" dirty="0"/>
          </a:p>
        </p:txBody>
      </p:sp>
      <p:pic>
        <p:nvPicPr>
          <p:cNvPr id="15" name="Content Placeholder 1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7734" y="2586363"/>
            <a:ext cx="4935970" cy="3196043"/>
          </a:xfrm>
          <a:prstGeom prst="rect">
            <a:avLst/>
          </a:prstGeom>
        </p:spPr>
      </p:pic>
    </p:spTree>
    <p:extLst>
      <p:ext uri="{BB962C8B-B14F-4D97-AF65-F5344CB8AC3E}">
        <p14:creationId xmlns:p14="http://schemas.microsoft.com/office/powerpoint/2010/main" val="393475712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207CC6-EAA1-4BFF-A48A-DECAD89727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3">
            <a:extLst>
              <a:ext uri="{FF2B5EF4-FFF2-40B4-BE49-F238E27FC236}">
                <a16:creationId xmlns:a16="http://schemas.microsoft.com/office/drawing/2014/main" id="{B234A3DD-923D-4166-8B19-7DD589908C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6">
            <a:extLst>
              <a:ext uri="{FF2B5EF4-FFF2-40B4-BE49-F238E27FC236}">
                <a16:creationId xmlns:a16="http://schemas.microsoft.com/office/drawing/2014/main" id="{F6ACA5AC-3C5D-4994-B40F-FC8349E4D6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D9641E-74CF-4771-8B25-FD6D16CA5B45}"/>
              </a:ext>
            </a:extLst>
          </p:cNvPr>
          <p:cNvSpPr>
            <a:spLocks noGrp="1"/>
          </p:cNvSpPr>
          <p:nvPr>
            <p:ph type="title"/>
          </p:nvPr>
        </p:nvSpPr>
        <p:spPr>
          <a:xfrm>
            <a:off x="804671" y="2600324"/>
            <a:ext cx="6405753" cy="3277961"/>
          </a:xfrm>
        </p:spPr>
        <p:txBody>
          <a:bodyPr vert="horz" lIns="91440" tIns="45720" rIns="91440" bIns="45720" rtlCol="0" anchor="t">
            <a:normAutofit/>
          </a:bodyPr>
          <a:lstStyle/>
          <a:p>
            <a:r>
              <a:rPr lang="en-US" sz="5400" kern="1200">
                <a:solidFill>
                  <a:schemeClr val="tx1"/>
                </a:solidFill>
                <a:latin typeface="+mj-lt"/>
                <a:ea typeface="+mj-ea"/>
                <a:cs typeface="+mj-cs"/>
              </a:rPr>
              <a:t>THANK YOU</a:t>
            </a:r>
          </a:p>
        </p:txBody>
      </p:sp>
      <p:sp>
        <p:nvSpPr>
          <p:cNvPr id="4" name="Text Placeholder 3">
            <a:extLst>
              <a:ext uri="{FF2B5EF4-FFF2-40B4-BE49-F238E27FC236}">
                <a16:creationId xmlns:a16="http://schemas.microsoft.com/office/drawing/2014/main" id="{35662F49-3C4B-464C-BC9D-6848F2750134}"/>
              </a:ext>
            </a:extLst>
          </p:cNvPr>
          <p:cNvSpPr>
            <a:spLocks noGrp="1"/>
          </p:cNvSpPr>
          <p:nvPr>
            <p:ph type="body" idx="1"/>
          </p:nvPr>
        </p:nvSpPr>
        <p:spPr>
          <a:xfrm>
            <a:off x="804672" y="1300450"/>
            <a:ext cx="4167376" cy="1155525"/>
          </a:xfrm>
        </p:spPr>
        <p:txBody>
          <a:bodyPr vert="horz" lIns="91440" tIns="45720" rIns="91440" bIns="45720" rtlCol="0" anchor="b">
            <a:normAutofit/>
          </a:bodyPr>
          <a:lstStyle/>
          <a:p>
            <a:endParaRPr lang="en-US" sz="2000" kern="1200">
              <a:solidFill>
                <a:schemeClr val="tx1"/>
              </a:solidFill>
              <a:latin typeface="+mn-lt"/>
              <a:ea typeface="+mn-ea"/>
              <a:cs typeface="+mn-cs"/>
            </a:endParaRPr>
          </a:p>
        </p:txBody>
      </p:sp>
    </p:spTree>
    <p:extLst>
      <p:ext uri="{BB962C8B-B14F-4D97-AF65-F5344CB8AC3E}">
        <p14:creationId xmlns:p14="http://schemas.microsoft.com/office/powerpoint/2010/main" val="328268301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IRVING Proposal">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1080</Words>
  <Application>Microsoft Office PowerPoint</Application>
  <PresentationFormat>Widescreen</PresentationFormat>
  <Paragraphs>153</Paragraphs>
  <Slides>18</Slides>
  <Notes>14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vt:i4>
      </vt:variant>
    </vt:vector>
  </HeadingPairs>
  <TitlesOfParts>
    <vt:vector size="29" baseType="lpstr">
      <vt:lpstr>Arial</vt:lpstr>
      <vt:lpstr>Calibri</vt:lpstr>
      <vt:lpstr>Calibri Light</vt:lpstr>
      <vt:lpstr>Corbel</vt:lpstr>
      <vt:lpstr>Euphemia</vt:lpstr>
      <vt:lpstr>Trebuchet MS</vt:lpstr>
      <vt:lpstr>Wingdings</vt:lpstr>
      <vt:lpstr>Wingdings 3</vt:lpstr>
      <vt:lpstr>Office Theme</vt:lpstr>
      <vt:lpstr>Facet</vt:lpstr>
      <vt:lpstr>IRVING Proposal</vt:lpstr>
      <vt:lpstr>RAY LEMIEUX</vt:lpstr>
      <vt:lpstr>PRESSURE WELDING IN CANADA</vt:lpstr>
      <vt:lpstr>UA CANADA WELDING PROGRAM MANDATE</vt:lpstr>
      <vt:lpstr>INDUSTRY CHALLENGES</vt:lpstr>
      <vt:lpstr>INDUSTRY PARTNERS</vt:lpstr>
      <vt:lpstr>CURRENT MODEL</vt:lpstr>
      <vt:lpstr>RQ 4 TRAINING</vt:lpstr>
      <vt:lpstr>Standardized Model For The UA Welder in Canada</vt:lpstr>
      <vt:lpstr>UA Welder Apprentice Development Model Program  </vt:lpstr>
      <vt:lpstr>Red Seal Training Program</vt:lpstr>
      <vt:lpstr>Partnerships- Theory</vt:lpstr>
      <vt:lpstr>Standardized Curriculum</vt:lpstr>
      <vt:lpstr>Pressure Systems Assessment Assembly What is Involved?</vt:lpstr>
      <vt:lpstr>Success Factors-Committed to Excellence</vt:lpstr>
      <vt:lpstr>MEMBERSHIP ATTITUDES</vt:lpstr>
      <vt:lpstr>A UA HIGH PRESSURE JOURNEYMAN WELDER IS!</vt:lpstr>
      <vt:lpstr>Harmonization of High-Pressure Welding Certifications- Support Groups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RAY LEMIEUX</dc:title>
  <dc:creator>Ray Lemieux</dc:creator>
  <cp:lastModifiedBy>DeLury, Ryan (OFC)</cp:lastModifiedBy>
  <cp:revision>2</cp:revision>
  <dcterms:created xsi:type="dcterms:W3CDTF">2019-08-16T21:45:51Z</dcterms:created>
  <dcterms:modified xsi:type="dcterms:W3CDTF">2019-08-20T03:03:27Z</dcterms:modified>
</cp:coreProperties>
</file>