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handoutMasterIdLst>
    <p:handoutMasterId r:id="rId25"/>
  </p:handoutMasterIdLst>
  <p:sldIdLst>
    <p:sldId id="268" r:id="rId2"/>
    <p:sldId id="269" r:id="rId3"/>
    <p:sldId id="279" r:id="rId4"/>
    <p:sldId id="280" r:id="rId5"/>
    <p:sldId id="282" r:id="rId6"/>
    <p:sldId id="283" r:id="rId7"/>
    <p:sldId id="285" r:id="rId8"/>
    <p:sldId id="286" r:id="rId9"/>
    <p:sldId id="287" r:id="rId10"/>
    <p:sldId id="288" r:id="rId11"/>
    <p:sldId id="289" r:id="rId12"/>
    <p:sldId id="290" r:id="rId13"/>
    <p:sldId id="291" r:id="rId14"/>
    <p:sldId id="292" r:id="rId15"/>
    <p:sldId id="293" r:id="rId16"/>
    <p:sldId id="294" r:id="rId17"/>
    <p:sldId id="295" r:id="rId18"/>
    <p:sldId id="296" r:id="rId19"/>
    <p:sldId id="297" r:id="rId20"/>
    <p:sldId id="298" r:id="rId21"/>
    <p:sldId id="299" r:id="rId22"/>
    <p:sldId id="300"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5" d="100"/>
          <a:sy n="115" d="100"/>
        </p:scale>
        <p:origin x="372" y="108"/>
      </p:cViewPr>
      <p:guideLst>
        <p:guide pos="3840"/>
        <p:guide orient="horz" pos="2160"/>
      </p:guideLst>
    </p:cSldViewPr>
  </p:slideViewPr>
  <p:notesTextViewPr>
    <p:cViewPr>
      <p:scale>
        <a:sx n="1" d="1"/>
        <a:sy n="1" d="1"/>
      </p:scale>
      <p:origin x="0" y="0"/>
    </p:cViewPr>
  </p:notesTextViewPr>
  <p:notesViewPr>
    <p:cSldViewPr snapToGrid="0">
      <p:cViewPr varScale="1">
        <p:scale>
          <a:sx n="82" d="100"/>
          <a:sy n="82" d="100"/>
        </p:scale>
        <p:origin x="3852"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AC4FB8F-ED15-48AB-97BD-17129D4E699D}" type="datetimeFigureOut">
              <a:rPr lang="en-US" smtClean="0"/>
              <a:t>8/1/2019</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E6B3739-9081-478F-812E-AE7CE140632E}" type="slidenum">
              <a:rPr lang="en-US" smtClean="0"/>
              <a:t>‹#›</a:t>
            </a:fld>
            <a:endParaRPr lang="en-US" dirty="0"/>
          </a:p>
        </p:txBody>
      </p:sp>
    </p:spTree>
    <p:extLst>
      <p:ext uri="{BB962C8B-B14F-4D97-AF65-F5344CB8AC3E}">
        <p14:creationId xmlns:p14="http://schemas.microsoft.com/office/powerpoint/2010/main" val="41121049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C9D437-CD83-4825-AD0D-5E7B341BC79B}" type="datetimeFigureOut">
              <a:rPr lang="en-US" smtClean="0"/>
              <a:t>8/1/2019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0CF8BB-EBC7-4B8F-9632-A5A136FBB880}" type="slidenum">
              <a:rPr lang="en-US" smtClean="0"/>
              <a:t>‹#›</a:t>
            </a:fld>
            <a:endParaRPr lang="en-US" dirty="0"/>
          </a:p>
        </p:txBody>
      </p:sp>
    </p:spTree>
    <p:extLst>
      <p:ext uri="{BB962C8B-B14F-4D97-AF65-F5344CB8AC3E}">
        <p14:creationId xmlns:p14="http://schemas.microsoft.com/office/powerpoint/2010/main" val="11703696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09600" y="755780"/>
            <a:ext cx="6858000" cy="3200400"/>
          </a:xfrm>
        </p:spPr>
        <p:txBody>
          <a:bodyPr anchor="b">
            <a:normAutofit/>
          </a:bodyPr>
          <a:lstStyle>
            <a:lvl1pPr algn="l">
              <a:lnSpc>
                <a:spcPct val="75000"/>
              </a:lnSpc>
              <a:defRPr sz="8000">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609600" y="3956180"/>
            <a:ext cx="6858000" cy="1097280"/>
          </a:xfrm>
        </p:spPr>
        <p:txBody>
          <a:bodyPr>
            <a:normAutofit/>
          </a:bodyPr>
          <a:lstStyle>
            <a:lvl1pPr marL="0" indent="0" algn="l">
              <a:spcBef>
                <a:spcPts val="0"/>
              </a:spcBef>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D2465DD-9819-4ABC-A784-477AFBA19C86}" type="datetime1">
              <a:rPr lang="en-US" smtClean="0"/>
              <a:t>8/1/2019</a:t>
            </a:fld>
            <a:endParaRPr lang="en-US" dirty="0"/>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pPr/>
              <a:t>‹#›</a:t>
            </a:fld>
            <a:endParaRPr lang="en-US" dirty="0"/>
          </a:p>
        </p:txBody>
      </p:sp>
    </p:spTree>
    <p:extLst>
      <p:ext uri="{BB962C8B-B14F-4D97-AF65-F5344CB8AC3E}">
        <p14:creationId xmlns:p14="http://schemas.microsoft.com/office/powerpoint/2010/main" val="798862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solidFill>
                  <a:schemeClr val="tx2">
                    <a:lumMod val="65000"/>
                    <a:lumOff val="35000"/>
                  </a:schemeClr>
                </a:solidFill>
              </a:defRPr>
            </a:lvl1pPr>
          </a:lstStyle>
          <a:p>
            <a:fld id="{9729644A-97F2-4BC4-BBF7-FC141F507563}" type="datetime1">
              <a:rPr lang="en-US" smtClean="0"/>
              <a:t>8/1/2019</a:t>
            </a:fld>
            <a:endParaRPr lang="en-US" dirty="0"/>
          </a:p>
        </p:txBody>
      </p:sp>
      <p:sp>
        <p:nvSpPr>
          <p:cNvPr id="5" name="Footer Placeholder 4"/>
          <p:cNvSpPr>
            <a:spLocks noGrp="1"/>
          </p:cNvSpPr>
          <p:nvPr>
            <p:ph type="ftr" sz="quarter" idx="11"/>
          </p:nvPr>
        </p:nvSpPr>
        <p:spPr/>
        <p:txBody>
          <a:bodyPr/>
          <a:lstStyle>
            <a:lvl1pPr>
              <a:defRPr>
                <a:solidFill>
                  <a:schemeClr val="tx2">
                    <a:lumMod val="65000"/>
                    <a:lumOff val="35000"/>
                  </a:schemeClr>
                </a:solidFill>
              </a:defRPr>
            </a:lvl1pPr>
          </a:lstStyle>
          <a:p>
            <a:r>
              <a:rPr lang="en-US"/>
              <a:t>Add a footer</a:t>
            </a:r>
            <a:endParaRPr lang="en-US" dirty="0"/>
          </a:p>
        </p:txBody>
      </p:sp>
      <p:sp>
        <p:nvSpPr>
          <p:cNvPr id="6" name="Slide Number Placeholder 5"/>
          <p:cNvSpPr>
            <a:spLocks noGrp="1"/>
          </p:cNvSpPr>
          <p:nvPr>
            <p:ph type="sldNum" sz="quarter" idx="12"/>
          </p:nvPr>
        </p:nvSpPr>
        <p:spPr/>
        <p:txBody>
          <a:bodyPr/>
          <a:lstStyle>
            <a:lvl1pPr>
              <a:defRPr>
                <a:solidFill>
                  <a:schemeClr val="tx2">
                    <a:lumMod val="65000"/>
                    <a:lumOff val="35000"/>
                  </a:schemeClr>
                </a:solidFill>
              </a:defRPr>
            </a:lvl1pPr>
          </a:lstStyle>
          <a:p>
            <a:fld id="{E31375A4-56A4-47D6-9801-1991572033F7}" type="slidenum">
              <a:rPr lang="en-US" smtClean="0"/>
              <a:pPr/>
              <a:t>‹#›</a:t>
            </a:fld>
            <a:endParaRPr lang="en-US" dirty="0"/>
          </a:p>
        </p:txBody>
      </p:sp>
    </p:spTree>
    <p:extLst>
      <p:ext uri="{BB962C8B-B14F-4D97-AF65-F5344CB8AC3E}">
        <p14:creationId xmlns:p14="http://schemas.microsoft.com/office/powerpoint/2010/main" val="3112444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822960"/>
            <a:ext cx="8686800" cy="2011680"/>
          </a:xfrm>
        </p:spPr>
        <p:txBody>
          <a:bodyPr anchor="b">
            <a:normAutofit/>
          </a:bodyPr>
          <a:lstStyle>
            <a:lvl1pPr>
              <a:defRPr sz="6600"/>
            </a:lvl1pPr>
          </a:lstStyle>
          <a:p>
            <a:r>
              <a:rPr lang="en-US"/>
              <a:t>Click to edit Master title style</a:t>
            </a:r>
          </a:p>
        </p:txBody>
      </p:sp>
      <p:sp>
        <p:nvSpPr>
          <p:cNvPr id="3" name="Text Placeholder 2"/>
          <p:cNvSpPr>
            <a:spLocks noGrp="1"/>
          </p:cNvSpPr>
          <p:nvPr>
            <p:ph type="body" idx="1"/>
          </p:nvPr>
        </p:nvSpPr>
        <p:spPr>
          <a:xfrm>
            <a:off x="609600" y="2834640"/>
            <a:ext cx="8686800" cy="1097280"/>
          </a:xfrm>
        </p:spPr>
        <p:txBody>
          <a:bodyPr>
            <a:normAutofit/>
          </a:bodyPr>
          <a:lstStyle>
            <a:lvl1pPr marL="0" indent="0">
              <a:spcBef>
                <a:spcPts val="0"/>
              </a:spcBef>
              <a:buNone/>
              <a:defRPr sz="28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Tree>
    <p:extLst>
      <p:ext uri="{BB962C8B-B14F-4D97-AF65-F5344CB8AC3E}">
        <p14:creationId xmlns:p14="http://schemas.microsoft.com/office/powerpoint/2010/main" val="3506778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981200" y="1981200"/>
            <a:ext cx="4572000" cy="4480560"/>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781800" y="1981200"/>
            <a:ext cx="4572000" cy="4480560"/>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2104EB7-77EC-481E-BDC6-73CA182AC952}" type="datetime1">
              <a:rPr lang="en-US" smtClean="0"/>
              <a:t>8/1/2019</a:t>
            </a:fld>
            <a:endParaRPr lang="en-US" dirty="0"/>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4044567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981200" y="1679448"/>
            <a:ext cx="4572000" cy="830487"/>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981200" y="2509935"/>
            <a:ext cx="4572000" cy="396706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781800" y="1679448"/>
            <a:ext cx="4572000" cy="830487"/>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781800" y="2509935"/>
            <a:ext cx="4572000" cy="396706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016069-A392-4E44-934F-6743D63E2A4F}" type="datetime1">
              <a:rPr lang="en-US" smtClean="0"/>
              <a:t>8/1/2019</a:t>
            </a:fld>
            <a:endParaRPr lang="en-US" dirty="0"/>
          </a:p>
        </p:txBody>
      </p:sp>
      <p:sp>
        <p:nvSpPr>
          <p:cNvPr id="8" name="Footer Placeholder 7"/>
          <p:cNvSpPr>
            <a:spLocks noGrp="1"/>
          </p:cNvSpPr>
          <p:nvPr>
            <p:ph type="ftr" sz="quarter" idx="11"/>
          </p:nvPr>
        </p:nvSpPr>
        <p:spPr/>
        <p:txBody>
          <a:bodyPr/>
          <a:lstStyle/>
          <a:p>
            <a:r>
              <a:rPr lang="en-US" dirty="0"/>
              <a:t>Add a footer</a:t>
            </a:r>
          </a:p>
        </p:txBody>
      </p:sp>
      <p:sp>
        <p:nvSpPr>
          <p:cNvPr id="9" name="Slide Number Placeholder 8"/>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3397906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81F9843-3551-47D6-BD3E-346FBDF458AF}" type="datetime1">
              <a:rPr lang="en-US" smtClean="0"/>
              <a:t>8/1/2019</a:t>
            </a:fld>
            <a:endParaRPr lang="en-US" dirty="0"/>
          </a:p>
        </p:txBody>
      </p:sp>
      <p:sp>
        <p:nvSpPr>
          <p:cNvPr id="4" name="Footer Placeholder 3"/>
          <p:cNvSpPr>
            <a:spLocks noGrp="1"/>
          </p:cNvSpPr>
          <p:nvPr>
            <p:ph type="ftr" sz="quarter" idx="11"/>
          </p:nvPr>
        </p:nvSpPr>
        <p:spPr/>
        <p:txBody>
          <a:bodyPr/>
          <a:lstStyle/>
          <a:p>
            <a:r>
              <a:rPr lang="en-US" dirty="0"/>
              <a:t>Add a footer</a:t>
            </a:r>
          </a:p>
        </p:txBody>
      </p:sp>
      <p:sp>
        <p:nvSpPr>
          <p:cNvPr id="5" name="Slide Number Placeholder 4"/>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3238976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8C2989-19D5-42F7-8321-FE6B75231AF4}" type="datetime1">
              <a:rPr lang="en-US" smtClean="0"/>
              <a:t>8/1/2019</a:t>
            </a:fld>
            <a:endParaRPr lang="en-US" dirty="0"/>
          </a:p>
        </p:txBody>
      </p:sp>
      <p:sp>
        <p:nvSpPr>
          <p:cNvPr id="3" name="Footer Placeholder 2"/>
          <p:cNvSpPr>
            <a:spLocks noGrp="1"/>
          </p:cNvSpPr>
          <p:nvPr>
            <p:ph type="ftr" sz="quarter" idx="11"/>
          </p:nvPr>
        </p:nvSpPr>
        <p:spPr/>
        <p:txBody>
          <a:bodyPr/>
          <a:lstStyle/>
          <a:p>
            <a:r>
              <a:rPr lang="en-US" dirty="0"/>
              <a:t>Add a footer</a:t>
            </a:r>
          </a:p>
        </p:txBody>
      </p:sp>
      <p:sp>
        <p:nvSpPr>
          <p:cNvPr id="4" name="Slide Number Placeholder 3"/>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214681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559420" y="408993"/>
            <a:ext cx="4800937" cy="1828800"/>
          </a:xfrm>
        </p:spPr>
        <p:txBody>
          <a:bodyPr anchor="b">
            <a:noAutofit/>
          </a:bodyPr>
          <a:lstStyle>
            <a:lvl1pPr>
              <a:defRPr sz="4400"/>
            </a:lvl1pPr>
          </a:lstStyle>
          <a:p>
            <a:r>
              <a:rPr lang="en-US"/>
              <a:t>Click to edit Master title style</a:t>
            </a:r>
          </a:p>
        </p:txBody>
      </p:sp>
      <p:sp>
        <p:nvSpPr>
          <p:cNvPr id="3" name="Content Placeholder 2"/>
          <p:cNvSpPr>
            <a:spLocks noGrp="1"/>
          </p:cNvSpPr>
          <p:nvPr>
            <p:ph idx="1"/>
          </p:nvPr>
        </p:nvSpPr>
        <p:spPr>
          <a:xfrm>
            <a:off x="606491" y="381000"/>
            <a:ext cx="5489510" cy="5791200"/>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559420" y="2237793"/>
            <a:ext cx="4800937" cy="1828800"/>
          </a:xfrm>
        </p:spPr>
        <p:txBody>
          <a:bodyPr>
            <a:normAutofit/>
          </a:bodyPr>
          <a:lstStyle>
            <a:lvl1pPr marL="0" indent="0">
              <a:spcBef>
                <a:spcPts val="1200"/>
              </a:spcBef>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0F9C03C-1F27-412D-AD0B-6423348F1B9B}" type="datetime1">
              <a:rPr lang="en-US" smtClean="0"/>
              <a:t>8/1/2019</a:t>
            </a:fld>
            <a:endParaRPr lang="en-US" dirty="0"/>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166737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7"/>
          <p:cNvSpPr/>
          <p:nvPr userDrawn="1"/>
        </p:nvSpPr>
        <p:spPr>
          <a:xfrm>
            <a:off x="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556248" y="384048"/>
            <a:ext cx="4800600" cy="1828800"/>
          </a:xfrm>
        </p:spPr>
        <p:txBody>
          <a:bodyPr anchor="b">
            <a:noAutofit/>
          </a:bodyPr>
          <a:lstStyle>
            <a:lvl1pPr>
              <a:defRPr sz="440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0" y="0"/>
            <a:ext cx="6096000" cy="6858000"/>
          </a:xfrm>
          <a:ln>
            <a:noFill/>
          </a:ln>
        </p:spPr>
        <p:txBody>
          <a:bodyPr tIns="4572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556249" y="2240280"/>
            <a:ext cx="4799140" cy="1828800"/>
          </a:xfrm>
        </p:spPr>
        <p:txBody>
          <a:bodyPr>
            <a:normAutofit/>
          </a:bodyPr>
          <a:lstStyle>
            <a:lvl1pPr marL="0" indent="0">
              <a:spcBef>
                <a:spcPts val="1200"/>
              </a:spcBef>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571200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161E545-DA4D-4588-A168-A47EEF327FC2}" type="datetime1">
              <a:rPr lang="en-US" smtClean="0"/>
              <a:t>8/1/2019</a:t>
            </a:fld>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2477154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42120" y="380999"/>
            <a:ext cx="2011680" cy="6096001"/>
          </a:xfrm>
        </p:spPr>
        <p:txBody>
          <a:bodyPr vert="eaVert"/>
          <a:lstStyle>
            <a:lvl1pPr>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981199" y="380999"/>
            <a:ext cx="7074859" cy="60960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FB26042-7092-4D96-B3CE-E8E6CFEE88C8}" type="datetime1">
              <a:rPr lang="en-US" smtClean="0"/>
              <a:t>8/1/2019</a:t>
            </a:fld>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25246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81200" y="381000"/>
            <a:ext cx="9372600" cy="129540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981200" y="1987419"/>
            <a:ext cx="9372600" cy="448310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631790" y="5586761"/>
            <a:ext cx="280731" cy="883759"/>
          </a:xfrm>
          <a:prstGeom prst="rect">
            <a:avLst/>
          </a:prstGeom>
        </p:spPr>
        <p:txBody>
          <a:bodyPr vert="vert270" lIns="91440" tIns="45720" rIns="91440" bIns="45720" rtlCol="0" anchor="ctr"/>
          <a:lstStyle>
            <a:lvl1pPr algn="l">
              <a:defRPr sz="1200">
                <a:solidFill>
                  <a:schemeClr val="tx2">
                    <a:lumMod val="65000"/>
                    <a:lumOff val="35000"/>
                  </a:schemeClr>
                </a:solidFill>
              </a:defRPr>
            </a:lvl1pPr>
          </a:lstStyle>
          <a:p>
            <a:fld id="{619CFDC2-5630-4611-9BF0-0EF7C8C4398D}" type="datetime1">
              <a:rPr lang="en-US" smtClean="0"/>
              <a:t>8/1/2019</a:t>
            </a:fld>
            <a:endParaRPr lang="en-US" dirty="0"/>
          </a:p>
        </p:txBody>
      </p:sp>
      <p:sp>
        <p:nvSpPr>
          <p:cNvPr id="5" name="Footer Placeholder 4"/>
          <p:cNvSpPr>
            <a:spLocks noGrp="1"/>
          </p:cNvSpPr>
          <p:nvPr>
            <p:ph type="ftr" sz="quarter" idx="3"/>
          </p:nvPr>
        </p:nvSpPr>
        <p:spPr>
          <a:xfrm>
            <a:off x="11631790" y="365125"/>
            <a:ext cx="280730" cy="5139936"/>
          </a:xfrm>
          <a:prstGeom prst="rect">
            <a:avLst/>
          </a:prstGeom>
        </p:spPr>
        <p:txBody>
          <a:bodyPr vert="vert270" lIns="91440" tIns="45720" rIns="91440" bIns="45720" rtlCol="0" anchor="ctr"/>
          <a:lstStyle>
            <a:lvl1pPr algn="ctr">
              <a:defRPr sz="1200">
                <a:solidFill>
                  <a:schemeClr val="tx2">
                    <a:lumMod val="65000"/>
                    <a:lumOff val="35000"/>
                  </a:schemeClr>
                </a:solidFill>
              </a:defRPr>
            </a:lvl1pPr>
          </a:lstStyle>
          <a:p>
            <a:r>
              <a:rPr lang="en-US" dirty="0"/>
              <a:t>Add a footer</a:t>
            </a:r>
          </a:p>
        </p:txBody>
      </p:sp>
      <p:sp>
        <p:nvSpPr>
          <p:cNvPr id="6" name="Slide Number Placeholder 5"/>
          <p:cNvSpPr>
            <a:spLocks noGrp="1"/>
          </p:cNvSpPr>
          <p:nvPr>
            <p:ph type="sldNum" sz="quarter" idx="4"/>
          </p:nvPr>
        </p:nvSpPr>
        <p:spPr>
          <a:xfrm>
            <a:off x="313321" y="6268940"/>
            <a:ext cx="722377" cy="201580"/>
          </a:xfrm>
          <a:prstGeom prst="rect">
            <a:avLst/>
          </a:prstGeom>
        </p:spPr>
        <p:txBody>
          <a:bodyPr vert="horz" lIns="91440" tIns="45720" rIns="91440" bIns="45720" rtlCol="0" anchor="ctr"/>
          <a:lstStyle>
            <a:lvl1pPr algn="l">
              <a:defRPr sz="1200">
                <a:solidFill>
                  <a:schemeClr val="tx2">
                    <a:lumMod val="65000"/>
                    <a:lumOff val="35000"/>
                  </a:schemeClr>
                </a:solidFill>
              </a:defRPr>
            </a:lvl1pPr>
          </a:lstStyle>
          <a:p>
            <a:fld id="{E31375A4-56A4-47D6-9801-1991572033F7}" type="slidenum">
              <a:rPr lang="en-US" smtClean="0"/>
              <a:pPr/>
              <a:t>‹#›</a:t>
            </a:fld>
            <a:endParaRPr lang="en-US" dirty="0"/>
          </a:p>
        </p:txBody>
      </p:sp>
    </p:spTree>
    <p:extLst>
      <p:ext uri="{BB962C8B-B14F-4D97-AF65-F5344CB8AC3E}">
        <p14:creationId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85000"/>
        </a:lnSpc>
        <a:spcBef>
          <a:spcPct val="0"/>
        </a:spcBef>
        <a:buNone/>
        <a:defRPr sz="4400" kern="1200" cap="all" baseline="0">
          <a:solidFill>
            <a:schemeClr val="accent1">
              <a:lumMod val="50000"/>
            </a:schemeClr>
          </a:solidFill>
          <a:latin typeface="+mj-lt"/>
          <a:ea typeface="+mj-ea"/>
          <a:cs typeface="+mj-cs"/>
        </a:defRPr>
      </a:lvl1pPr>
    </p:titleStyle>
    <p:bodyStyle>
      <a:lvl1pPr marL="274320" indent="-274320" algn="l" defTabSz="914400" rtl="0" eaLnBrk="1" latinLnBrk="0" hangingPunct="1">
        <a:lnSpc>
          <a:spcPct val="90000"/>
        </a:lnSpc>
        <a:spcBef>
          <a:spcPts val="1800"/>
        </a:spcBef>
        <a:buSzPct val="100000"/>
        <a:buFont typeface="Arial" pitchFamily="34" charset="0"/>
        <a:buChar char="▪"/>
        <a:defRPr sz="2400" kern="1200">
          <a:solidFill>
            <a:schemeClr val="tx1"/>
          </a:solidFill>
          <a:latin typeface="+mn-lt"/>
          <a:ea typeface="+mn-ea"/>
          <a:cs typeface="+mn-cs"/>
        </a:defRPr>
      </a:lvl1pPr>
      <a:lvl2pPr marL="685800" indent="-274320" algn="l" defTabSz="914400" rtl="0" eaLnBrk="1" latinLnBrk="0" hangingPunct="1">
        <a:lnSpc>
          <a:spcPct val="90000"/>
        </a:lnSpc>
        <a:spcBef>
          <a:spcPts val="1200"/>
        </a:spcBef>
        <a:buSzPct val="100000"/>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lnSpc>
          <a:spcPct val="90000"/>
        </a:lnSpc>
        <a:spcBef>
          <a:spcPts val="800"/>
        </a:spcBef>
        <a:buSzPct val="100000"/>
        <a:buFont typeface="Arial" pitchFamily="34" charset="0"/>
        <a:buChar char="▪"/>
        <a:defRPr sz="1800" kern="1200">
          <a:solidFill>
            <a:schemeClr val="tx1"/>
          </a:solidFill>
          <a:latin typeface="+mn-lt"/>
          <a:ea typeface="+mn-ea"/>
          <a:cs typeface="+mn-cs"/>
        </a:defRPr>
      </a:lvl3pPr>
      <a:lvl4pPr marL="1234440" indent="-18288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4pPr>
      <a:lvl5pPr marL="1463040" indent="-18288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5pPr>
      <a:lvl6pPr marL="1691640" indent="-18288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6pPr>
      <a:lvl7pPr marL="1874520" indent="-18288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7pPr>
      <a:lvl8pPr marL="2103120" indent="-18288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8pPr>
      <a:lvl9pPr marL="2331720" indent="-18288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CSA Medical gas Standard</a:t>
            </a:r>
          </a:p>
        </p:txBody>
      </p:sp>
      <p:sp>
        <p:nvSpPr>
          <p:cNvPr id="3" name="Subtitle 2"/>
          <p:cNvSpPr>
            <a:spLocks noGrp="1"/>
          </p:cNvSpPr>
          <p:nvPr>
            <p:ph type="subTitle" idx="1"/>
          </p:nvPr>
        </p:nvSpPr>
        <p:spPr/>
        <p:txBody>
          <a:bodyPr/>
          <a:lstStyle/>
          <a:p>
            <a:r>
              <a:rPr lang="en-US" dirty="0"/>
              <a:t>Registration, Installation &amp; Inspection &amp; Testing Requirements</a:t>
            </a:r>
          </a:p>
        </p:txBody>
      </p:sp>
    </p:spTree>
    <p:extLst>
      <p:ext uri="{BB962C8B-B14F-4D97-AF65-F5344CB8AC3E}">
        <p14:creationId xmlns:p14="http://schemas.microsoft.com/office/powerpoint/2010/main" val="2413251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CSAZ7396.1 Medical Gas Standard</a:t>
            </a:r>
          </a:p>
        </p:txBody>
      </p:sp>
      <p:sp>
        <p:nvSpPr>
          <p:cNvPr id="3" name="Content Placeholder 2"/>
          <p:cNvSpPr>
            <a:spLocks noGrp="1"/>
          </p:cNvSpPr>
          <p:nvPr>
            <p:ph idx="1"/>
          </p:nvPr>
        </p:nvSpPr>
        <p:spPr/>
        <p:txBody>
          <a:bodyPr/>
          <a:lstStyle/>
          <a:p>
            <a:r>
              <a:rPr lang="en-US" dirty="0"/>
              <a:t>Standard is accepted in all Provinces and Territories in Canada and referenced in the National &amp; Provincial Building Codes</a:t>
            </a:r>
          </a:p>
          <a:p>
            <a:r>
              <a:rPr lang="en-US" dirty="0"/>
              <a:t>Standard was written with the intent that a Medical Gas Inspection Body accredited by the Standards Council of Canada would test for all aspects of the Standard, except for pipeline pressure testing and anything that fell under the jurisdiction of CSA-B51</a:t>
            </a:r>
          </a:p>
          <a:p>
            <a:r>
              <a:rPr lang="en-US" dirty="0"/>
              <a:t>The intent is to have the Local Authority Having Jurisdiction ensure the pipeline and installers conform to CSA-B51 requirements</a:t>
            </a:r>
          </a:p>
        </p:txBody>
      </p:sp>
    </p:spTree>
    <p:extLst>
      <p:ext uri="{BB962C8B-B14F-4D97-AF65-F5344CB8AC3E}">
        <p14:creationId xmlns:p14="http://schemas.microsoft.com/office/powerpoint/2010/main" val="2523332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CSAZ7396.1 Medical Gas Standard</a:t>
            </a:r>
            <a:endParaRPr lang="en-CA" dirty="0"/>
          </a:p>
        </p:txBody>
      </p:sp>
      <p:sp>
        <p:nvSpPr>
          <p:cNvPr id="3" name="Content Placeholder 2"/>
          <p:cNvSpPr>
            <a:spLocks noGrp="1"/>
          </p:cNvSpPr>
          <p:nvPr>
            <p:ph idx="1"/>
          </p:nvPr>
        </p:nvSpPr>
        <p:spPr/>
        <p:txBody>
          <a:bodyPr/>
          <a:lstStyle/>
          <a:p>
            <a:r>
              <a:rPr lang="en-US" dirty="0"/>
              <a:t>As medical gas pipeline pressures range between 50-180 psi CSA-B51 mandates that the pipeline shall be registered as a pressure vessel and inspected by the authorized inspector or authority having jurisdiction</a:t>
            </a:r>
          </a:p>
          <a:p>
            <a:r>
              <a:rPr lang="en-US" dirty="0"/>
              <a:t>Gas pressures at this level installed with copper piping can be at the risk of  rupture if not installed correctly and especially if incorrect fittings are used for installation</a:t>
            </a:r>
          </a:p>
          <a:p>
            <a:r>
              <a:rPr lang="en-US" dirty="0"/>
              <a:t>Since medical gases are installed throughout the hospitals leading to most patient rooms and operating rooms, it is critical that the piping complies with CSA-B51 in order to maintain patient and public safety</a:t>
            </a:r>
          </a:p>
          <a:p>
            <a:endParaRPr lang="en-CA" dirty="0"/>
          </a:p>
        </p:txBody>
      </p:sp>
    </p:spTree>
    <p:extLst>
      <p:ext uri="{BB962C8B-B14F-4D97-AF65-F5344CB8AC3E}">
        <p14:creationId xmlns:p14="http://schemas.microsoft.com/office/powerpoint/2010/main" val="2437589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CSAZ7396.1 Pressure requirement NEEDS and Expectations</a:t>
            </a:r>
            <a:endParaRPr lang="en-CA" dirty="0"/>
          </a:p>
        </p:txBody>
      </p:sp>
      <p:sp>
        <p:nvSpPr>
          <p:cNvPr id="3" name="Content Placeholder 2"/>
          <p:cNvSpPr>
            <a:spLocks noGrp="1"/>
          </p:cNvSpPr>
          <p:nvPr>
            <p:ph idx="1"/>
          </p:nvPr>
        </p:nvSpPr>
        <p:spPr/>
        <p:txBody>
          <a:bodyPr>
            <a:normAutofit lnSpcReduction="10000"/>
          </a:bodyPr>
          <a:lstStyle/>
          <a:p>
            <a:r>
              <a:rPr lang="en-US" dirty="0"/>
              <a:t>All joints to be subjected to a 24-hour standing pressure test @ 150 psi or 1.5 times the maximum working pressure of the system</a:t>
            </a:r>
          </a:p>
          <a:p>
            <a:r>
              <a:rPr lang="en-US" dirty="0"/>
              <a:t>Pipeline systems are to be registered as a pressure vessel and need to carry a P-Number</a:t>
            </a:r>
          </a:p>
          <a:p>
            <a:r>
              <a:rPr lang="en-US" dirty="0"/>
              <a:t>All installers that complete brazing operations on gas piping, fittings and devices need to carry a Provincial Brazing Certificate</a:t>
            </a:r>
          </a:p>
          <a:p>
            <a:r>
              <a:rPr lang="en-US" dirty="0"/>
              <a:t>All companies that engage in installations of a medical gas system or projects need to have a Provincially registered Quality Control Program</a:t>
            </a:r>
          </a:p>
          <a:p>
            <a:r>
              <a:rPr lang="en-US" dirty="0"/>
              <a:t>All medical gas installers need to provide evidence of a valid Medical Gas License, meeting requirements of CSA  Medical Gas Piping &amp; Systems Installation Personnel Certification Program or equivalent</a:t>
            </a:r>
            <a:endParaRPr lang="en-CA" dirty="0"/>
          </a:p>
        </p:txBody>
      </p:sp>
    </p:spTree>
    <p:extLst>
      <p:ext uri="{BB962C8B-B14F-4D97-AF65-F5344CB8AC3E}">
        <p14:creationId xmlns:p14="http://schemas.microsoft.com/office/powerpoint/2010/main" val="3854843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Provincial Enforcement Variations</a:t>
            </a:r>
            <a:endParaRPr lang="en-CA" dirty="0"/>
          </a:p>
        </p:txBody>
      </p:sp>
      <p:sp>
        <p:nvSpPr>
          <p:cNvPr id="3" name="Content Placeholder 2"/>
          <p:cNvSpPr>
            <a:spLocks noGrp="1"/>
          </p:cNvSpPr>
          <p:nvPr>
            <p:ph idx="1"/>
          </p:nvPr>
        </p:nvSpPr>
        <p:spPr/>
        <p:txBody>
          <a:bodyPr/>
          <a:lstStyle/>
          <a:p>
            <a:r>
              <a:rPr lang="en-US" dirty="0"/>
              <a:t>Identification, enforcement &amp; recognition of Medical Gas Pipelines and systems as a “pressure vessel” vary greatly from Province to Province</a:t>
            </a:r>
          </a:p>
          <a:p>
            <a:r>
              <a:rPr lang="en-US" dirty="0"/>
              <a:t>CSAZ7396.1 Sub Committee would like to see a more uniform approach to ensure patient and public safety </a:t>
            </a:r>
          </a:p>
          <a:p>
            <a:r>
              <a:rPr lang="en-US" dirty="0"/>
              <a:t>The following slides are feedback from each Province, from the medical gas installation industry/contractors as per their work with the various Authority Having Jurisdiction (AHJ) representatives</a:t>
            </a:r>
          </a:p>
          <a:p>
            <a:r>
              <a:rPr lang="en-US" dirty="0"/>
              <a:t>Consideration of the substantial differences in approach to Medical Gas systems by each of the jurisdictions on  Registration, Installation and Inspection requirements are identified</a:t>
            </a:r>
            <a:endParaRPr lang="en-CA" dirty="0"/>
          </a:p>
        </p:txBody>
      </p:sp>
    </p:spTree>
    <p:extLst>
      <p:ext uri="{BB962C8B-B14F-4D97-AF65-F5344CB8AC3E}">
        <p14:creationId xmlns:p14="http://schemas.microsoft.com/office/powerpoint/2010/main" val="47660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NEWFOUNDLAND &amp; </a:t>
            </a:r>
            <a:r>
              <a:rPr lang="en-US" dirty="0" err="1"/>
              <a:t>lABRADOR</a:t>
            </a:r>
            <a:endParaRPr lang="en-CA" dirty="0"/>
          </a:p>
        </p:txBody>
      </p:sp>
      <p:sp>
        <p:nvSpPr>
          <p:cNvPr id="3" name="Content Placeholder 2"/>
          <p:cNvSpPr>
            <a:spLocks noGrp="1"/>
          </p:cNvSpPr>
          <p:nvPr>
            <p:ph idx="1"/>
          </p:nvPr>
        </p:nvSpPr>
        <p:spPr/>
        <p:txBody>
          <a:bodyPr/>
          <a:lstStyle/>
          <a:p>
            <a:r>
              <a:rPr lang="en-US" dirty="0"/>
              <a:t>Newfoundland &amp; Labrador has a proactive approach pertaining to Medical Gas systems as Pressure Vessels</a:t>
            </a:r>
          </a:p>
          <a:p>
            <a:r>
              <a:rPr lang="en-US" dirty="0"/>
              <a:t>Boiler Pressure Vessels department requires P-Numbers, Quality Control Program, Brazing Licenses and performance of on-site pressure test witnessing</a:t>
            </a:r>
          </a:p>
          <a:p>
            <a:r>
              <a:rPr lang="en-US" dirty="0"/>
              <a:t>In addition the Province requires any companies performing medical gas installations to apply specifically for a Provincial Medical Gas Contractor License, instead of a general contractor's license</a:t>
            </a:r>
          </a:p>
          <a:p>
            <a:r>
              <a:rPr lang="en-US" dirty="0"/>
              <a:t>Installers are required to be tested and registered with the Province and have a Brazing Log Book record of their current testing signed by the authority having jurisdiction </a:t>
            </a:r>
            <a:endParaRPr lang="en-CA" dirty="0"/>
          </a:p>
        </p:txBody>
      </p:sp>
    </p:spTree>
    <p:extLst>
      <p:ext uri="{BB962C8B-B14F-4D97-AF65-F5344CB8AC3E}">
        <p14:creationId xmlns:p14="http://schemas.microsoft.com/office/powerpoint/2010/main" val="1926557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Brunswick</a:t>
            </a:r>
            <a:endParaRPr lang="en-CA" dirty="0"/>
          </a:p>
        </p:txBody>
      </p:sp>
      <p:sp>
        <p:nvSpPr>
          <p:cNvPr id="3" name="Content Placeholder 2"/>
          <p:cNvSpPr>
            <a:spLocks noGrp="1"/>
          </p:cNvSpPr>
          <p:nvPr>
            <p:ph idx="1"/>
          </p:nvPr>
        </p:nvSpPr>
        <p:spPr/>
        <p:txBody>
          <a:bodyPr>
            <a:normAutofit/>
          </a:bodyPr>
          <a:lstStyle/>
          <a:p>
            <a:r>
              <a:rPr lang="en-US" dirty="0"/>
              <a:t>New Brunswick are very involved in Medical Gas Pipeline pressure vessel  certification for systems</a:t>
            </a:r>
          </a:p>
          <a:p>
            <a:r>
              <a:rPr lang="en-US" dirty="0"/>
              <a:t>Boiler Pressure Vessels requires P-Numbers, Quality Control Programs, Brazing Licenses and performance of on-site pressure testing witnessing</a:t>
            </a:r>
          </a:p>
          <a:p>
            <a:r>
              <a:rPr lang="en-US" dirty="0"/>
              <a:t>In addition the Province requires any companies performing medical gas installations to apply for a Provincial Medical Gas Contractor License</a:t>
            </a:r>
          </a:p>
          <a:p>
            <a:r>
              <a:rPr lang="en-US" dirty="0"/>
              <a:t>Installers are required to have a New Brunswick Medical Gas License</a:t>
            </a:r>
            <a:endParaRPr lang="en-CA" dirty="0"/>
          </a:p>
          <a:p>
            <a:endParaRPr lang="en-CA" dirty="0"/>
          </a:p>
          <a:p>
            <a:pPr marL="0" indent="0">
              <a:buNone/>
            </a:pPr>
            <a:r>
              <a:rPr lang="en-US" dirty="0"/>
              <a:t> </a:t>
            </a:r>
            <a:endParaRPr lang="en-CA" dirty="0"/>
          </a:p>
        </p:txBody>
      </p:sp>
    </p:spTree>
    <p:extLst>
      <p:ext uri="{BB962C8B-B14F-4D97-AF65-F5344CB8AC3E}">
        <p14:creationId xmlns:p14="http://schemas.microsoft.com/office/powerpoint/2010/main" val="3607693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Nova Scotia</a:t>
            </a:r>
            <a:endParaRPr lang="en-CA" dirty="0"/>
          </a:p>
        </p:txBody>
      </p:sp>
      <p:sp>
        <p:nvSpPr>
          <p:cNvPr id="3" name="Content Placeholder 2"/>
          <p:cNvSpPr>
            <a:spLocks noGrp="1"/>
          </p:cNvSpPr>
          <p:nvPr>
            <p:ph idx="1"/>
          </p:nvPr>
        </p:nvSpPr>
        <p:spPr/>
        <p:txBody>
          <a:bodyPr/>
          <a:lstStyle/>
          <a:p>
            <a:r>
              <a:rPr lang="en-US" dirty="0"/>
              <a:t>Nova Scotia requires a Brazing License and a Quality Control Manual only</a:t>
            </a:r>
          </a:p>
          <a:p>
            <a:r>
              <a:rPr lang="en-US" dirty="0"/>
              <a:t>Medical Gas Pipelines  are not treated under the Boiler Vessel Act so a P-Number is not required and Pressure Tests are not witnessed by the Authority Having Jurisdiction</a:t>
            </a:r>
          </a:p>
          <a:p>
            <a:endParaRPr lang="en-CA" dirty="0"/>
          </a:p>
        </p:txBody>
      </p:sp>
    </p:spTree>
    <p:extLst>
      <p:ext uri="{BB962C8B-B14F-4D97-AF65-F5344CB8AC3E}">
        <p14:creationId xmlns:p14="http://schemas.microsoft.com/office/powerpoint/2010/main" val="784011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Prince Edward Island</a:t>
            </a:r>
            <a:endParaRPr lang="en-CA" dirty="0"/>
          </a:p>
        </p:txBody>
      </p:sp>
      <p:sp>
        <p:nvSpPr>
          <p:cNvPr id="3" name="Content Placeholder 2"/>
          <p:cNvSpPr>
            <a:spLocks noGrp="1"/>
          </p:cNvSpPr>
          <p:nvPr>
            <p:ph idx="1"/>
          </p:nvPr>
        </p:nvSpPr>
        <p:spPr/>
        <p:txBody>
          <a:bodyPr/>
          <a:lstStyle/>
          <a:p>
            <a:r>
              <a:rPr lang="en-US" dirty="0"/>
              <a:t>PEI has a Brazing &amp; Licensing Program</a:t>
            </a:r>
          </a:p>
          <a:p>
            <a:r>
              <a:rPr lang="en-US" dirty="0"/>
              <a:t>Witnesses Pressure Tests</a:t>
            </a:r>
          </a:p>
          <a:p>
            <a:r>
              <a:rPr lang="en-US" dirty="0"/>
              <a:t>Does not require P-Number or Registration of Pipeline</a:t>
            </a:r>
            <a:endParaRPr lang="en-CA" dirty="0"/>
          </a:p>
        </p:txBody>
      </p:sp>
    </p:spTree>
    <p:extLst>
      <p:ext uri="{BB962C8B-B14F-4D97-AF65-F5344CB8AC3E}">
        <p14:creationId xmlns:p14="http://schemas.microsoft.com/office/powerpoint/2010/main" val="231247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Quebec</a:t>
            </a:r>
            <a:br>
              <a:rPr lang="en-US" dirty="0"/>
            </a:br>
            <a:endParaRPr lang="en-CA" dirty="0"/>
          </a:p>
        </p:txBody>
      </p:sp>
      <p:sp>
        <p:nvSpPr>
          <p:cNvPr id="3" name="Content Placeholder 2"/>
          <p:cNvSpPr>
            <a:spLocks noGrp="1"/>
          </p:cNvSpPr>
          <p:nvPr>
            <p:ph idx="1"/>
          </p:nvPr>
        </p:nvSpPr>
        <p:spPr/>
        <p:txBody>
          <a:bodyPr/>
          <a:lstStyle/>
          <a:p>
            <a:r>
              <a:rPr lang="en-US" dirty="0"/>
              <a:t>Quebec requires a Brazing License </a:t>
            </a:r>
          </a:p>
          <a:p>
            <a:r>
              <a:rPr lang="en-US" dirty="0"/>
              <a:t>Pipeline is required to be registered </a:t>
            </a:r>
          </a:p>
          <a:p>
            <a:r>
              <a:rPr lang="en-US" dirty="0"/>
              <a:t>Quebec recently adopted the CSAZ7396.1 Medical Gas Standard and so they will be following its regulations once they complete their transition to the new code requirements</a:t>
            </a:r>
            <a:endParaRPr lang="en-CA" dirty="0"/>
          </a:p>
        </p:txBody>
      </p:sp>
    </p:spTree>
    <p:extLst>
      <p:ext uri="{BB962C8B-B14F-4D97-AF65-F5344CB8AC3E}">
        <p14:creationId xmlns:p14="http://schemas.microsoft.com/office/powerpoint/2010/main" val="3405860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Ontario</a:t>
            </a:r>
            <a:endParaRPr lang="en-CA" dirty="0"/>
          </a:p>
        </p:txBody>
      </p:sp>
      <p:sp>
        <p:nvSpPr>
          <p:cNvPr id="3" name="Content Placeholder 2"/>
          <p:cNvSpPr>
            <a:spLocks noGrp="1"/>
          </p:cNvSpPr>
          <p:nvPr>
            <p:ph idx="1"/>
          </p:nvPr>
        </p:nvSpPr>
        <p:spPr/>
        <p:txBody>
          <a:bodyPr/>
          <a:lstStyle/>
          <a:p>
            <a:r>
              <a:rPr lang="en-US" dirty="0"/>
              <a:t>Ontario has a very well-run program administered by the TSSA as a third-party agency for ensuring compliance with regulations</a:t>
            </a:r>
          </a:p>
          <a:p>
            <a:r>
              <a:rPr lang="en-US" dirty="0"/>
              <a:t>Installers are required to have a valid Brazing License</a:t>
            </a:r>
          </a:p>
          <a:p>
            <a:r>
              <a:rPr lang="en-US" dirty="0"/>
              <a:t>Med Gas Pipelines required to be registered with a P-Number</a:t>
            </a:r>
          </a:p>
          <a:p>
            <a:r>
              <a:rPr lang="en-US" dirty="0"/>
              <a:t>Quality Control Manual is required</a:t>
            </a:r>
          </a:p>
          <a:p>
            <a:r>
              <a:rPr lang="en-US" dirty="0"/>
              <a:t>Pipelines are pressure tested and witnessed</a:t>
            </a:r>
          </a:p>
          <a:p>
            <a:endParaRPr lang="en-US" dirty="0"/>
          </a:p>
          <a:p>
            <a:endParaRPr lang="en-CA" dirty="0"/>
          </a:p>
        </p:txBody>
      </p:sp>
    </p:spTree>
    <p:extLst>
      <p:ext uri="{BB962C8B-B14F-4D97-AF65-F5344CB8AC3E}">
        <p14:creationId xmlns:p14="http://schemas.microsoft.com/office/powerpoint/2010/main" val="661794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Manitoba</a:t>
            </a:r>
            <a:endParaRPr lang="en-CA" dirty="0"/>
          </a:p>
        </p:txBody>
      </p:sp>
      <p:sp>
        <p:nvSpPr>
          <p:cNvPr id="3" name="Content Placeholder 2"/>
          <p:cNvSpPr>
            <a:spLocks noGrp="1"/>
          </p:cNvSpPr>
          <p:nvPr>
            <p:ph idx="1"/>
          </p:nvPr>
        </p:nvSpPr>
        <p:spPr/>
        <p:txBody>
          <a:bodyPr/>
          <a:lstStyle/>
          <a:p>
            <a:r>
              <a:rPr lang="en-US" dirty="0"/>
              <a:t>Requires Provincial Brazing License </a:t>
            </a:r>
          </a:p>
          <a:p>
            <a:r>
              <a:rPr lang="en-US" dirty="0"/>
              <a:t>Requires a Quality Control Program</a:t>
            </a:r>
          </a:p>
          <a:p>
            <a:r>
              <a:rPr lang="en-US" dirty="0"/>
              <a:t>Does not require P-Number Registration</a:t>
            </a:r>
          </a:p>
          <a:p>
            <a:r>
              <a:rPr lang="en-US" dirty="0"/>
              <a:t>Does not witness Pressure Test on site</a:t>
            </a:r>
            <a:endParaRPr lang="en-CA" dirty="0"/>
          </a:p>
        </p:txBody>
      </p:sp>
    </p:spTree>
    <p:extLst>
      <p:ext uri="{BB962C8B-B14F-4D97-AF65-F5344CB8AC3E}">
        <p14:creationId xmlns:p14="http://schemas.microsoft.com/office/powerpoint/2010/main" val="3386146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Saskatchewan</a:t>
            </a:r>
            <a:endParaRPr lang="en-CA" dirty="0"/>
          </a:p>
        </p:txBody>
      </p:sp>
      <p:sp>
        <p:nvSpPr>
          <p:cNvPr id="3" name="Content Placeholder 2"/>
          <p:cNvSpPr>
            <a:spLocks noGrp="1"/>
          </p:cNvSpPr>
          <p:nvPr>
            <p:ph idx="1"/>
          </p:nvPr>
        </p:nvSpPr>
        <p:spPr/>
        <p:txBody>
          <a:bodyPr/>
          <a:lstStyle/>
          <a:p>
            <a:r>
              <a:rPr lang="en-US" dirty="0"/>
              <a:t>The Province recently initiated the requirement for a Brazing License </a:t>
            </a:r>
          </a:p>
          <a:p>
            <a:r>
              <a:rPr lang="en-US" dirty="0"/>
              <a:t>There is no requirement for treating Medical Gas Pipeline as a Pressure Vessel</a:t>
            </a:r>
          </a:p>
          <a:p>
            <a:r>
              <a:rPr lang="en-US" dirty="0"/>
              <a:t>No witnessing of pressure tests</a:t>
            </a:r>
          </a:p>
          <a:p>
            <a:r>
              <a:rPr lang="en-US" dirty="0"/>
              <a:t>No Quality Control Program required</a:t>
            </a:r>
          </a:p>
          <a:p>
            <a:r>
              <a:rPr lang="en-US" dirty="0"/>
              <a:t>No registration of P-Number required</a:t>
            </a:r>
            <a:endParaRPr lang="en-CA" dirty="0"/>
          </a:p>
        </p:txBody>
      </p:sp>
    </p:spTree>
    <p:extLst>
      <p:ext uri="{BB962C8B-B14F-4D97-AF65-F5344CB8AC3E}">
        <p14:creationId xmlns:p14="http://schemas.microsoft.com/office/powerpoint/2010/main" val="2199011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Alberta</a:t>
            </a:r>
            <a:endParaRPr lang="en-CA" dirty="0"/>
          </a:p>
        </p:txBody>
      </p:sp>
      <p:sp>
        <p:nvSpPr>
          <p:cNvPr id="3" name="Content Placeholder 2"/>
          <p:cNvSpPr>
            <a:spLocks noGrp="1"/>
          </p:cNvSpPr>
          <p:nvPr>
            <p:ph idx="1"/>
          </p:nvPr>
        </p:nvSpPr>
        <p:spPr/>
        <p:txBody>
          <a:bodyPr/>
          <a:lstStyle/>
          <a:p>
            <a:r>
              <a:rPr lang="en-US" dirty="0"/>
              <a:t>No requirement for Brazing License  </a:t>
            </a:r>
          </a:p>
          <a:p>
            <a:r>
              <a:rPr lang="en-US" dirty="0"/>
              <a:t>No requirement for P-Number registration</a:t>
            </a:r>
          </a:p>
          <a:p>
            <a:r>
              <a:rPr lang="en-US" dirty="0"/>
              <a:t>No Quality Control Manual required</a:t>
            </a:r>
          </a:p>
          <a:p>
            <a:r>
              <a:rPr lang="en-US" dirty="0"/>
              <a:t>No witness of pressure tests </a:t>
            </a:r>
            <a:endParaRPr lang="en-CA" dirty="0"/>
          </a:p>
        </p:txBody>
      </p:sp>
    </p:spTree>
    <p:extLst>
      <p:ext uri="{BB962C8B-B14F-4D97-AF65-F5344CB8AC3E}">
        <p14:creationId xmlns:p14="http://schemas.microsoft.com/office/powerpoint/2010/main" val="4243982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British Columbia</a:t>
            </a:r>
            <a:endParaRPr lang="en-CA" dirty="0"/>
          </a:p>
        </p:txBody>
      </p:sp>
      <p:sp>
        <p:nvSpPr>
          <p:cNvPr id="3" name="Content Placeholder 2"/>
          <p:cNvSpPr>
            <a:spLocks noGrp="1"/>
          </p:cNvSpPr>
          <p:nvPr>
            <p:ph idx="1"/>
          </p:nvPr>
        </p:nvSpPr>
        <p:spPr/>
        <p:txBody>
          <a:bodyPr/>
          <a:lstStyle/>
          <a:p>
            <a:r>
              <a:rPr lang="en-US" dirty="0"/>
              <a:t>BC is not involved with Medical Gas Pipelines</a:t>
            </a:r>
          </a:p>
          <a:p>
            <a:r>
              <a:rPr lang="en-US" dirty="0"/>
              <a:t>It is not treated as a Pressure Vessel </a:t>
            </a:r>
          </a:p>
          <a:p>
            <a:r>
              <a:rPr lang="en-US" dirty="0"/>
              <a:t>No Brazing License is required </a:t>
            </a:r>
          </a:p>
          <a:p>
            <a:r>
              <a:rPr lang="en-US" dirty="0"/>
              <a:t>CSA-B51 is not enforced or recognized for Medical Gas Pipelines</a:t>
            </a:r>
          </a:p>
          <a:p>
            <a:r>
              <a:rPr lang="en-US" dirty="0"/>
              <a:t>Lack of enforcement is of concern as patient safety can be jeopardized due to unqualified </a:t>
            </a:r>
            <a:r>
              <a:rPr lang="en-US" dirty="0" err="1"/>
              <a:t>Brazers</a:t>
            </a:r>
            <a:r>
              <a:rPr lang="en-US" dirty="0"/>
              <a:t> using pipe &amp; fittings not rated for the required pressures and having no understanding of the requirements for the system</a:t>
            </a:r>
          </a:p>
          <a:p>
            <a:endParaRPr lang="en-US" dirty="0"/>
          </a:p>
          <a:p>
            <a:endParaRPr lang="en-CA" dirty="0"/>
          </a:p>
        </p:txBody>
      </p:sp>
    </p:spTree>
    <p:extLst>
      <p:ext uri="{BB962C8B-B14F-4D97-AF65-F5344CB8AC3E}">
        <p14:creationId xmlns:p14="http://schemas.microsoft.com/office/powerpoint/2010/main" val="1429316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Northwest Territories</a:t>
            </a:r>
            <a:endParaRPr lang="en-CA" dirty="0"/>
          </a:p>
        </p:txBody>
      </p:sp>
      <p:sp>
        <p:nvSpPr>
          <p:cNvPr id="3" name="Content Placeholder 2"/>
          <p:cNvSpPr>
            <a:spLocks noGrp="1"/>
          </p:cNvSpPr>
          <p:nvPr>
            <p:ph idx="1"/>
          </p:nvPr>
        </p:nvSpPr>
        <p:spPr/>
        <p:txBody>
          <a:bodyPr/>
          <a:lstStyle/>
          <a:p>
            <a:r>
              <a:rPr lang="en-US" dirty="0"/>
              <a:t>Does not require a Brazing License</a:t>
            </a:r>
          </a:p>
          <a:p>
            <a:r>
              <a:rPr lang="en-US" dirty="0"/>
              <a:t>Does not require P-Number Registration</a:t>
            </a:r>
          </a:p>
          <a:p>
            <a:r>
              <a:rPr lang="en-US" dirty="0"/>
              <a:t>Does not witness pressure test on site</a:t>
            </a:r>
          </a:p>
          <a:p>
            <a:r>
              <a:rPr lang="en-US" dirty="0"/>
              <a:t>Does not require a Quality Control Program</a:t>
            </a:r>
            <a:endParaRPr lang="en-CA" dirty="0"/>
          </a:p>
        </p:txBody>
      </p:sp>
    </p:spTree>
    <p:extLst>
      <p:ext uri="{BB962C8B-B14F-4D97-AF65-F5344CB8AC3E}">
        <p14:creationId xmlns:p14="http://schemas.microsoft.com/office/powerpoint/2010/main" val="2386833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Yukon</a:t>
            </a:r>
            <a:endParaRPr lang="en-CA" dirty="0"/>
          </a:p>
        </p:txBody>
      </p:sp>
      <p:sp>
        <p:nvSpPr>
          <p:cNvPr id="3" name="Content Placeholder 2"/>
          <p:cNvSpPr>
            <a:spLocks noGrp="1"/>
          </p:cNvSpPr>
          <p:nvPr>
            <p:ph idx="1"/>
          </p:nvPr>
        </p:nvSpPr>
        <p:spPr/>
        <p:txBody>
          <a:bodyPr/>
          <a:lstStyle/>
          <a:p>
            <a:r>
              <a:rPr lang="en-US" dirty="0"/>
              <a:t>Does not require a Brazing License</a:t>
            </a:r>
          </a:p>
          <a:p>
            <a:r>
              <a:rPr lang="en-US" dirty="0"/>
              <a:t>Does not require P-Number Registration</a:t>
            </a:r>
          </a:p>
          <a:p>
            <a:r>
              <a:rPr lang="en-US" dirty="0"/>
              <a:t>Does not witness pressure test on site</a:t>
            </a:r>
          </a:p>
          <a:p>
            <a:r>
              <a:rPr lang="en-US" dirty="0"/>
              <a:t>Does not require a Quality Control Program</a:t>
            </a:r>
            <a:endParaRPr lang="en-CA" dirty="0"/>
          </a:p>
          <a:p>
            <a:endParaRPr lang="en-CA" dirty="0"/>
          </a:p>
        </p:txBody>
      </p:sp>
    </p:spTree>
    <p:extLst>
      <p:ext uri="{BB962C8B-B14F-4D97-AF65-F5344CB8AC3E}">
        <p14:creationId xmlns:p14="http://schemas.microsoft.com/office/powerpoint/2010/main" val="1573723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Nunavut</a:t>
            </a:r>
            <a:endParaRPr lang="en-CA" dirty="0"/>
          </a:p>
        </p:txBody>
      </p:sp>
      <p:sp>
        <p:nvSpPr>
          <p:cNvPr id="3" name="Content Placeholder 2"/>
          <p:cNvSpPr>
            <a:spLocks noGrp="1"/>
          </p:cNvSpPr>
          <p:nvPr>
            <p:ph idx="1"/>
          </p:nvPr>
        </p:nvSpPr>
        <p:spPr/>
        <p:txBody>
          <a:bodyPr/>
          <a:lstStyle/>
          <a:p>
            <a:r>
              <a:rPr lang="en-US" dirty="0"/>
              <a:t>Does not require a Brazing License</a:t>
            </a:r>
          </a:p>
          <a:p>
            <a:r>
              <a:rPr lang="en-US" dirty="0"/>
              <a:t>Does not require P-Number Registration</a:t>
            </a:r>
          </a:p>
          <a:p>
            <a:r>
              <a:rPr lang="en-US" dirty="0"/>
              <a:t>Does not witness pressure test on site</a:t>
            </a:r>
          </a:p>
          <a:p>
            <a:r>
              <a:rPr lang="en-US" dirty="0"/>
              <a:t>Does not require a Quality Control Program</a:t>
            </a:r>
            <a:endParaRPr lang="en-CA" dirty="0"/>
          </a:p>
          <a:p>
            <a:endParaRPr lang="en-CA" dirty="0"/>
          </a:p>
          <a:p>
            <a:endParaRPr lang="en-CA" dirty="0"/>
          </a:p>
        </p:txBody>
      </p:sp>
    </p:spTree>
    <p:extLst>
      <p:ext uri="{BB962C8B-B14F-4D97-AF65-F5344CB8AC3E}">
        <p14:creationId xmlns:p14="http://schemas.microsoft.com/office/powerpoint/2010/main" val="2116856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MEDICAL GAS CSA-B51 COMPLIANCE</a:t>
            </a:r>
            <a:br>
              <a:rPr lang="en-US" dirty="0"/>
            </a:br>
            <a:endParaRPr lang="en-CA" dirty="0"/>
          </a:p>
        </p:txBody>
      </p:sp>
      <p:sp>
        <p:nvSpPr>
          <p:cNvPr id="3" name="Content Placeholder 2"/>
          <p:cNvSpPr>
            <a:spLocks noGrp="1"/>
          </p:cNvSpPr>
          <p:nvPr>
            <p:ph idx="1"/>
          </p:nvPr>
        </p:nvSpPr>
        <p:spPr>
          <a:xfrm>
            <a:off x="1981200" y="1987419"/>
            <a:ext cx="9372600" cy="4483101"/>
          </a:xfrm>
        </p:spPr>
        <p:txBody>
          <a:bodyPr/>
          <a:lstStyle/>
          <a:p>
            <a:r>
              <a:rPr lang="en-US" dirty="0"/>
              <a:t>There are only 3 Provinces in Canada that fully comply with CSA-B51 as it pertains to Medical Gas Pipelines</a:t>
            </a:r>
          </a:p>
          <a:p>
            <a:r>
              <a:rPr lang="en-US" dirty="0"/>
              <a:t>Medical Gas is not consistent or comparable in most jurisdictions in the Canadian compliance process for CSA-B51 Quality Control of systems </a:t>
            </a:r>
          </a:p>
          <a:p>
            <a:r>
              <a:rPr lang="en-US" dirty="0"/>
              <a:t>The chances of a serious incident resulting from a lack of inspection of medical gas pipelines as a pressure vessel are compounded by most patient beds are adjacent to 50-180 psi pipelines</a:t>
            </a:r>
          </a:p>
          <a:p>
            <a:r>
              <a:rPr lang="en-US" dirty="0"/>
              <a:t>Serious incidents happen years after a system has been completed as a result of poor installation techniques and improper fittings and piping and overall lack of cleanliness of material handling</a:t>
            </a:r>
            <a:endParaRPr lang="en-CA" dirty="0"/>
          </a:p>
        </p:txBody>
      </p:sp>
    </p:spTree>
    <p:extLst>
      <p:ext uri="{BB962C8B-B14F-4D97-AF65-F5344CB8AC3E}">
        <p14:creationId xmlns:p14="http://schemas.microsoft.com/office/powerpoint/2010/main" val="3864724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MEDICAL GAS CSA-B51 COMPLIANCE</a:t>
            </a:r>
            <a:endParaRPr lang="en-CA" dirty="0"/>
          </a:p>
        </p:txBody>
      </p:sp>
      <p:sp>
        <p:nvSpPr>
          <p:cNvPr id="3" name="Content Placeholder 2"/>
          <p:cNvSpPr>
            <a:spLocks noGrp="1"/>
          </p:cNvSpPr>
          <p:nvPr>
            <p:ph idx="1"/>
          </p:nvPr>
        </p:nvSpPr>
        <p:spPr/>
        <p:txBody>
          <a:bodyPr>
            <a:normAutofit/>
          </a:bodyPr>
          <a:lstStyle/>
          <a:p>
            <a:r>
              <a:rPr lang="en-US" dirty="0"/>
              <a:t>Recommendations:</a:t>
            </a:r>
          </a:p>
          <a:p>
            <a:pPr lvl="1"/>
            <a:r>
              <a:rPr lang="en-US" dirty="0"/>
              <a:t>Create an awareness for local Authorities having jurisdiction that Medical Gas Pipeline and systems falls under CSA-B51 and its requirements for identification, installation and testing/certification</a:t>
            </a:r>
          </a:p>
          <a:p>
            <a:pPr lvl="1"/>
            <a:r>
              <a:rPr lang="en-US" dirty="0"/>
              <a:t>Identify this lack of compliance as an urgent need for public and patient safety across Canada</a:t>
            </a:r>
          </a:p>
          <a:p>
            <a:pPr lvl="1"/>
            <a:r>
              <a:rPr lang="en-US" dirty="0"/>
              <a:t>In Provinces that choose not to inspect Medical Gas Pipelines an alternate solution should be found </a:t>
            </a:r>
          </a:p>
          <a:p>
            <a:pPr lvl="1"/>
            <a:r>
              <a:rPr lang="en-US" dirty="0"/>
              <a:t>Ask Medical Gas Testing Agencies or private testing companies to become involved in development of a method to achieve the goal of compliance with CSA-B51</a:t>
            </a:r>
          </a:p>
          <a:p>
            <a:pPr lvl="1"/>
            <a:r>
              <a:rPr lang="en-US" dirty="0"/>
              <a:t>Develop a solution that can address the problems identified with a real solution for change to the way it is currently being accomplished</a:t>
            </a:r>
            <a:endParaRPr lang="en-CA" dirty="0"/>
          </a:p>
        </p:txBody>
      </p:sp>
    </p:spTree>
    <p:extLst>
      <p:ext uri="{BB962C8B-B14F-4D97-AF65-F5344CB8AC3E}">
        <p14:creationId xmlns:p14="http://schemas.microsoft.com/office/powerpoint/2010/main" val="302882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81000"/>
            <a:ext cx="9372600" cy="1295400"/>
          </a:xfrm>
        </p:spPr>
        <p:txBody>
          <a:bodyPr/>
          <a:lstStyle/>
          <a:p>
            <a:r>
              <a:rPr lang="en-US" dirty="0"/>
              <a:t>conclusion </a:t>
            </a:r>
            <a:endParaRPr lang="en-CA" dirty="0"/>
          </a:p>
        </p:txBody>
      </p:sp>
      <p:sp>
        <p:nvSpPr>
          <p:cNvPr id="3" name="Content Placeholder 2"/>
          <p:cNvSpPr>
            <a:spLocks noGrp="1"/>
          </p:cNvSpPr>
          <p:nvPr>
            <p:ph idx="1"/>
          </p:nvPr>
        </p:nvSpPr>
        <p:spPr/>
        <p:txBody>
          <a:bodyPr>
            <a:normAutofit/>
          </a:bodyPr>
          <a:lstStyle/>
          <a:p>
            <a:r>
              <a:rPr lang="en-US" dirty="0"/>
              <a:t>In the interest of the safety of the patient and the general public who use hospitals and medical facilities every day where people go to be work, are tested, operated on, cured of illnesses, or just to visit their friends, we need collectively to make these places safe for them  </a:t>
            </a:r>
          </a:p>
          <a:p>
            <a:r>
              <a:rPr lang="en-US" dirty="0"/>
              <a:t>We are ready to work with this group or its agencies or provincial jurisdictions, or whoever is needed, to elevate patient safety for Canadians, and create safer places by building a national compliance model for CSA-B51</a:t>
            </a:r>
          </a:p>
          <a:p>
            <a:r>
              <a:rPr lang="en-US" dirty="0"/>
              <a:t>We have discussed this with UA Canada and they have committed to helping us with this effort through their national network of specialty tradespeople towards building a better system</a:t>
            </a:r>
          </a:p>
        </p:txBody>
      </p:sp>
    </p:spTree>
    <p:extLst>
      <p:ext uri="{BB962C8B-B14F-4D97-AF65-F5344CB8AC3E}">
        <p14:creationId xmlns:p14="http://schemas.microsoft.com/office/powerpoint/2010/main" val="621355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6A247-D583-4E8A-94B1-ACA643B5D5AB}"/>
              </a:ext>
            </a:extLst>
          </p:cNvPr>
          <p:cNvSpPr>
            <a:spLocks noGrp="1"/>
          </p:cNvSpPr>
          <p:nvPr>
            <p:ph type="title"/>
          </p:nvPr>
        </p:nvSpPr>
        <p:spPr/>
        <p:txBody>
          <a:bodyPr/>
          <a:lstStyle/>
          <a:p>
            <a:r>
              <a:rPr lang="en-CA" dirty="0"/>
              <a:t>Thanks for listening</a:t>
            </a:r>
          </a:p>
        </p:txBody>
      </p:sp>
      <p:sp>
        <p:nvSpPr>
          <p:cNvPr id="3" name="Content Placeholder 2">
            <a:extLst>
              <a:ext uri="{FF2B5EF4-FFF2-40B4-BE49-F238E27FC236}">
                <a16:creationId xmlns:a16="http://schemas.microsoft.com/office/drawing/2014/main" id="{0FAB0A5E-93B9-4F01-999B-2F87FB895AAD}"/>
              </a:ext>
            </a:extLst>
          </p:cNvPr>
          <p:cNvSpPr>
            <a:spLocks noGrp="1"/>
          </p:cNvSpPr>
          <p:nvPr>
            <p:ph sz="half" idx="1"/>
          </p:nvPr>
        </p:nvSpPr>
        <p:spPr/>
        <p:txBody>
          <a:bodyPr/>
          <a:lstStyle/>
          <a:p>
            <a:r>
              <a:rPr lang="en-CA" dirty="0"/>
              <a:t>Questions or Comments?</a:t>
            </a:r>
          </a:p>
          <a:p>
            <a:r>
              <a:rPr lang="en-CA" dirty="0"/>
              <a:t>Discussion?</a:t>
            </a:r>
          </a:p>
          <a:p>
            <a:r>
              <a:rPr lang="en-CA" dirty="0"/>
              <a:t>Recommendations?</a:t>
            </a:r>
          </a:p>
        </p:txBody>
      </p:sp>
      <p:sp>
        <p:nvSpPr>
          <p:cNvPr id="4" name="Content Placeholder 3">
            <a:extLst>
              <a:ext uri="{FF2B5EF4-FFF2-40B4-BE49-F238E27FC236}">
                <a16:creationId xmlns:a16="http://schemas.microsoft.com/office/drawing/2014/main" id="{F3D4FE30-D3E7-4742-A3C7-24381750FC9A}"/>
              </a:ext>
            </a:extLst>
          </p:cNvPr>
          <p:cNvSpPr>
            <a:spLocks noGrp="1"/>
          </p:cNvSpPr>
          <p:nvPr>
            <p:ph sz="half" idx="2"/>
          </p:nvPr>
        </p:nvSpPr>
        <p:spPr/>
        <p:txBody>
          <a:bodyPr/>
          <a:lstStyle/>
          <a:p>
            <a:endParaRPr lang="en-CA" dirty="0"/>
          </a:p>
        </p:txBody>
      </p:sp>
    </p:spTree>
    <p:extLst>
      <p:ext uri="{BB962C8B-B14F-4D97-AF65-F5344CB8AC3E}">
        <p14:creationId xmlns:p14="http://schemas.microsoft.com/office/powerpoint/2010/main" val="1839930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Wireframe Building 16x9">
  <a:themeElements>
    <a:clrScheme name="WireframeBuilding">
      <a:dk1>
        <a:srgbClr val="404040"/>
      </a:dk1>
      <a:lt1>
        <a:sysClr val="window" lastClr="FFFFFF"/>
      </a:lt1>
      <a:dk2>
        <a:srgbClr val="000000"/>
      </a:dk2>
      <a:lt2>
        <a:srgbClr val="E4F9F9"/>
      </a:lt2>
      <a:accent1>
        <a:srgbClr val="1BDCFF"/>
      </a:accent1>
      <a:accent2>
        <a:srgbClr val="3AC673"/>
      </a:accent2>
      <a:accent3>
        <a:srgbClr val="F6BD1E"/>
      </a:accent3>
      <a:accent4>
        <a:srgbClr val="C74167"/>
      </a:accent4>
      <a:accent5>
        <a:srgbClr val="F17E1F"/>
      </a:accent5>
      <a:accent6>
        <a:srgbClr val="6681CC"/>
      </a:accent6>
      <a:hlink>
        <a:srgbClr val="F17E1F"/>
      </a:hlink>
      <a:folHlink>
        <a:srgbClr val="969696"/>
      </a:folHlink>
    </a:clrScheme>
    <a:fontScheme name="Calibri">
      <a:maj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usiness wireframe building presentation (widescreen).potx" id="{58CE74E2-616B-447D-963B-87527DA5909A}" vid="{49D84436-E293-416F-BC4D-7976A1E115A4}"/>
    </a:ext>
  </a:extLst>
</a:theme>
</file>

<file path=ppt/theme/theme2.xml><?xml version="1.0" encoding="utf-8"?>
<a:theme xmlns:a="http://schemas.openxmlformats.org/drawingml/2006/main" name="Office Theme">
  <a:themeElements>
    <a:clrScheme name="WireframeBuilding">
      <a:dk1>
        <a:srgbClr val="404040"/>
      </a:dk1>
      <a:lt1>
        <a:sysClr val="window" lastClr="FFFFFF"/>
      </a:lt1>
      <a:dk2>
        <a:srgbClr val="000000"/>
      </a:dk2>
      <a:lt2>
        <a:srgbClr val="E4F9F9"/>
      </a:lt2>
      <a:accent1>
        <a:srgbClr val="1BDCFF"/>
      </a:accent1>
      <a:accent2>
        <a:srgbClr val="3AC673"/>
      </a:accent2>
      <a:accent3>
        <a:srgbClr val="F6BD1E"/>
      </a:accent3>
      <a:accent4>
        <a:srgbClr val="C74167"/>
      </a:accent4>
      <a:accent5>
        <a:srgbClr val="F17E1F"/>
      </a:accent5>
      <a:accent6>
        <a:srgbClr val="6681CC"/>
      </a:accent6>
      <a:hlink>
        <a:srgbClr val="F17E1F"/>
      </a:hlink>
      <a:folHlink>
        <a:srgbClr val="96969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WireframeBuilding">
      <a:dk1>
        <a:srgbClr val="404040"/>
      </a:dk1>
      <a:lt1>
        <a:sysClr val="window" lastClr="FFFFFF"/>
      </a:lt1>
      <a:dk2>
        <a:srgbClr val="000000"/>
      </a:dk2>
      <a:lt2>
        <a:srgbClr val="E4F9F9"/>
      </a:lt2>
      <a:accent1>
        <a:srgbClr val="1BDCFF"/>
      </a:accent1>
      <a:accent2>
        <a:srgbClr val="3AC673"/>
      </a:accent2>
      <a:accent3>
        <a:srgbClr val="F6BD1E"/>
      </a:accent3>
      <a:accent4>
        <a:srgbClr val="C74167"/>
      </a:accent4>
      <a:accent5>
        <a:srgbClr val="F17E1F"/>
      </a:accent5>
      <a:accent6>
        <a:srgbClr val="6681CC"/>
      </a:accent6>
      <a:hlink>
        <a:srgbClr val="F17E1F"/>
      </a:hlink>
      <a:folHlink>
        <a:srgbClr val="96969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Business wireframe building presentation (widescreen)</Template>
  <TotalTime>624</TotalTime>
  <Words>1304</Words>
  <Application>Microsoft Office PowerPoint</Application>
  <PresentationFormat>Widescreen</PresentationFormat>
  <Paragraphs>107</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Wireframe Building 16x9</vt:lpstr>
      <vt:lpstr>CSA Medical gas Standard</vt:lpstr>
      <vt:lpstr>CSAZ7396.1 Medical Gas Standard</vt:lpstr>
      <vt:lpstr>CSAZ7396.1 Medical Gas Standard</vt:lpstr>
      <vt:lpstr>CSAZ7396.1 Pressure requirement NEEDS and Expectations</vt:lpstr>
      <vt:lpstr>Provincial Enforcement Variations</vt:lpstr>
      <vt:lpstr>NEWFOUNDLAND &amp; lABRADOR</vt:lpstr>
      <vt:lpstr>New Brunswick</vt:lpstr>
      <vt:lpstr>Nova Scotia</vt:lpstr>
      <vt:lpstr>Prince Edward Island</vt:lpstr>
      <vt:lpstr>Quebec </vt:lpstr>
      <vt:lpstr>Ontario</vt:lpstr>
      <vt:lpstr>Manitoba</vt:lpstr>
      <vt:lpstr>Saskatchewan</vt:lpstr>
      <vt:lpstr>Alberta</vt:lpstr>
      <vt:lpstr>British Columbia</vt:lpstr>
      <vt:lpstr>Northwest Territories</vt:lpstr>
      <vt:lpstr>Yukon</vt:lpstr>
      <vt:lpstr>Nunavut</vt:lpstr>
      <vt:lpstr>MEDICAL GAS CSA-B51 COMPLIANCE </vt:lpstr>
      <vt:lpstr>MEDICAL GAS CSA-B51 COMPLIANCE</vt:lpstr>
      <vt:lpstr>conclusion </vt:lpstr>
      <vt:lpstr>Thanks for listening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CSA Medical gas Standard</dc:title>
  <dc:creator>Chris Over</dc:creator>
  <cp:lastModifiedBy>Chris Over</cp:lastModifiedBy>
  <cp:revision>37</cp:revision>
  <dcterms:created xsi:type="dcterms:W3CDTF">2019-07-30T17:59:42Z</dcterms:created>
  <dcterms:modified xsi:type="dcterms:W3CDTF">2019-08-01T19:10:29Z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